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nva Sans" panose="020B0604020202020204" charset="0"/>
      <p:regular r:id="rId25"/>
    </p:embeddedFont>
    <p:embeddedFont>
      <p:font typeface="Canva Sans Bold" panose="020B0604020202020204" charset="0"/>
      <p:regular r:id="rId26"/>
    </p:embeddedFont>
    <p:embeddedFont>
      <p:font typeface="Gotham Bold" panose="020B0604020202020204" charset="0"/>
      <p:regular r:id="rId27"/>
    </p:embeddedFont>
    <p:embeddedFont>
      <p:font typeface="Gotham Heavy" panose="020B0604020202020204" charset="0"/>
      <p:regular r:id="rId28"/>
    </p:embeddedFont>
    <p:embeddedFont>
      <p:font typeface="Montserrat" panose="00000500000000000000" pitchFamily="2" charset="0"/>
      <p:regular r:id="rId29"/>
    </p:embeddedFont>
    <p:embeddedFont>
      <p:font typeface="Montserrat Bold" panose="00000800000000000000" charset="0"/>
      <p:regular r:id="rId30"/>
    </p:embeddedFont>
    <p:embeddedFont>
      <p:font typeface="Narkisim" panose="020E0502050101010101" pitchFamily="34" charset="-79"/>
      <p:regular r:id="rId31"/>
    </p:embeddedFont>
    <p:embeddedFont>
      <p:font typeface="Open Sans" panose="020B0606030504020204" pitchFamily="34" charset="0"/>
      <p:regular r:id="rId32"/>
    </p:embeddedFont>
    <p:embeddedFont>
      <p:font typeface="Open Sans Bold" panose="020B0604020202020204" charset="0"/>
      <p:regular r:id="rId33"/>
    </p:embeddedFont>
    <p:embeddedFont>
      <p:font typeface="Open Sans Medium" panose="020B0604020202020204" charset="0"/>
      <p:regular r:id="rId34"/>
    </p:embeddedFont>
    <p:embeddedFont>
      <p:font typeface="Open Sans Semi-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157"/>
    <a:srgbClr val="68C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6" autoAdjust="0"/>
    <p:restoredTop sz="94622" autoAdjust="0"/>
  </p:normalViewPr>
  <p:slideViewPr>
    <p:cSldViewPr>
      <p:cViewPr>
        <p:scale>
          <a:sx n="41" d="100"/>
          <a:sy n="41" d="100"/>
        </p:scale>
        <p:origin x="648" y="1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06206D-92C8-48B6-8F7A-D1805A66190F}" type="datetimeFigureOut">
              <a:rPr lang="en-US" smtClean="0"/>
              <a:t>8/30/2025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3CD76-72EB-4227-9153-5A64B80A79AE}" type="slidenum">
              <a:rPr lang="en-US" smtClean="0"/>
              <a:t>‹#›</a:t>
            </a:fld>
            <a:endParaRPr lang="en-US"/>
          </a:p>
        </p:txBody>
      </p:sp>
    </p:spTree>
    <p:extLst>
      <p:ext uri="{BB962C8B-B14F-4D97-AF65-F5344CB8AC3E}">
        <p14:creationId xmlns:p14="http://schemas.microsoft.com/office/powerpoint/2010/main" val="2892567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3CD76-72EB-4227-9153-5A64B80A79AE}" type="slidenum">
              <a:rPr lang="en-US" smtClean="0"/>
              <a:t>5</a:t>
            </a:fld>
            <a:endParaRPr lang="en-US"/>
          </a:p>
        </p:txBody>
      </p:sp>
    </p:spTree>
    <p:extLst>
      <p:ext uri="{BB962C8B-B14F-4D97-AF65-F5344CB8AC3E}">
        <p14:creationId xmlns:p14="http://schemas.microsoft.com/office/powerpoint/2010/main" val="228827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hyperlink" Target="https://wa.me/+254758852783" TargetMode="External"/><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hyperlink" Target="tel:%20+25475885278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hyperlink" Target="mailto:%20bogutu027@gmail.com" TargetMode="External"/><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svg"/><Relationship Id="rId7" Type="http://schemas.openxmlformats.org/officeDocument/2006/relationships/image" Target="../media/image30.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7.svg"/><Relationship Id="rId12" Type="http://schemas.openxmlformats.org/officeDocument/2006/relationships/hyperlink" Target="https://cld63wbhffo7em3zwhwxmg.streamlit.app"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8.svg"/><Relationship Id="rId5" Type="http://schemas.openxmlformats.org/officeDocument/2006/relationships/image" Target="../media/image5.svg"/><Relationship Id="rId10"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flipV="1">
            <a:off x="0" y="8100124"/>
            <a:ext cx="16303330" cy="2186876"/>
          </a:xfrm>
          <a:custGeom>
            <a:avLst/>
            <a:gdLst/>
            <a:ahLst/>
            <a:cxnLst/>
            <a:rect l="l" t="t" r="r" b="b"/>
            <a:pathLst>
              <a:path w="17403855" h="3872358">
                <a:moveTo>
                  <a:pt x="0" y="3872358"/>
                </a:moveTo>
                <a:lnTo>
                  <a:pt x="17403855" y="3872358"/>
                </a:lnTo>
                <a:lnTo>
                  <a:pt x="17403855" y="0"/>
                </a:lnTo>
                <a:lnTo>
                  <a:pt x="0" y="0"/>
                </a:lnTo>
                <a:lnTo>
                  <a:pt x="0" y="3872358"/>
                </a:lnTo>
                <a:close/>
              </a:path>
            </a:pathLst>
          </a:custGeom>
          <a:blipFill>
            <a:blip r:embed="rId2">
              <a:extLst>
                <a:ext uri="{96DAC541-7B7A-43D3-8B79-37D633B846F1}">
                  <asvg:svgBlip xmlns:asvg="http://schemas.microsoft.com/office/drawing/2016/SVG/main" r:embed="rId3"/>
                </a:ext>
              </a:extLst>
            </a:blip>
            <a:stretch>
              <a:fillRect l="-6750" t="-77073"/>
            </a:stretch>
          </a:blipFill>
        </p:spPr>
        <p:txBody>
          <a:bodyPr/>
          <a:lstStyle/>
          <a:p>
            <a:endParaRPr lang="en-US"/>
          </a:p>
        </p:txBody>
      </p:sp>
      <p:grpSp>
        <p:nvGrpSpPr>
          <p:cNvPr id="3" name="Group 3"/>
          <p:cNvGrpSpPr/>
          <p:nvPr/>
        </p:nvGrpSpPr>
        <p:grpSpPr>
          <a:xfrm>
            <a:off x="11135061" y="2835263"/>
            <a:ext cx="6611540" cy="4193023"/>
            <a:chOff x="0" y="0"/>
            <a:chExt cx="926293" cy="587453"/>
          </a:xfrm>
        </p:grpSpPr>
        <p:sp>
          <p:nvSpPr>
            <p:cNvPr id="4" name="Freeform 4"/>
            <p:cNvSpPr/>
            <p:nvPr/>
          </p:nvSpPr>
          <p:spPr>
            <a:xfrm>
              <a:off x="0" y="0"/>
              <a:ext cx="926293" cy="587453"/>
            </a:xfrm>
            <a:custGeom>
              <a:avLst/>
              <a:gdLst/>
              <a:ahLst/>
              <a:cxnLst/>
              <a:rect l="l" t="t" r="r" b="b"/>
              <a:pathLst>
                <a:path w="926293" h="587453">
                  <a:moveTo>
                    <a:pt x="723093" y="0"/>
                  </a:moveTo>
                  <a:lnTo>
                    <a:pt x="0" y="0"/>
                  </a:lnTo>
                  <a:lnTo>
                    <a:pt x="203200" y="587453"/>
                  </a:lnTo>
                  <a:lnTo>
                    <a:pt x="926293" y="587453"/>
                  </a:lnTo>
                  <a:lnTo>
                    <a:pt x="723093" y="0"/>
                  </a:lnTo>
                  <a:close/>
                </a:path>
              </a:pathLst>
            </a:custGeom>
            <a:blipFill>
              <a:blip r:embed="rId4"/>
              <a:stretch>
                <a:fillRect t="-19576" b="-19576"/>
              </a:stretch>
            </a:blipFill>
            <a:ln w="95250" cap="sq">
              <a:solidFill>
                <a:srgbClr val="68C5FA"/>
              </a:solidFill>
              <a:prstDash val="solid"/>
              <a:miter/>
            </a:ln>
          </p:spPr>
          <p:txBody>
            <a:bodyPr/>
            <a:lstStyle/>
            <a:p>
              <a:endParaRPr lang="en-US"/>
            </a:p>
          </p:txBody>
        </p:sp>
      </p:grpSp>
      <p:grpSp>
        <p:nvGrpSpPr>
          <p:cNvPr id="5" name="Group 5"/>
          <p:cNvGrpSpPr/>
          <p:nvPr/>
        </p:nvGrpSpPr>
        <p:grpSpPr>
          <a:xfrm>
            <a:off x="2901228" y="5969892"/>
            <a:ext cx="5981361" cy="665885"/>
            <a:chOff x="0" y="0"/>
            <a:chExt cx="5719777" cy="636764"/>
          </a:xfrm>
        </p:grpSpPr>
        <p:sp>
          <p:nvSpPr>
            <p:cNvPr id="6" name="Freeform 6"/>
            <p:cNvSpPr/>
            <p:nvPr/>
          </p:nvSpPr>
          <p:spPr>
            <a:xfrm>
              <a:off x="0" y="0"/>
              <a:ext cx="5719777" cy="636764"/>
            </a:xfrm>
            <a:custGeom>
              <a:avLst/>
              <a:gdLst/>
              <a:ahLst/>
              <a:cxnLst/>
              <a:rect l="l" t="t" r="r" b="b"/>
              <a:pathLst>
                <a:path w="5719777" h="636764">
                  <a:moveTo>
                    <a:pt x="5516577" y="0"/>
                  </a:moveTo>
                  <a:lnTo>
                    <a:pt x="0" y="0"/>
                  </a:lnTo>
                  <a:lnTo>
                    <a:pt x="203200" y="636764"/>
                  </a:lnTo>
                  <a:lnTo>
                    <a:pt x="5719777" y="636764"/>
                  </a:lnTo>
                  <a:lnTo>
                    <a:pt x="5516577" y="0"/>
                  </a:lnTo>
                  <a:close/>
                </a:path>
              </a:pathLst>
            </a:custGeom>
            <a:solidFill>
              <a:srgbClr val="68C5FA"/>
            </a:solidFill>
          </p:spPr>
          <p:txBody>
            <a:bodyPr/>
            <a:lstStyle/>
            <a:p>
              <a:endParaRPr lang="en-US"/>
            </a:p>
          </p:txBody>
        </p:sp>
        <p:sp>
          <p:nvSpPr>
            <p:cNvPr id="7" name="TextBox 7"/>
            <p:cNvSpPr txBox="1"/>
            <p:nvPr/>
          </p:nvSpPr>
          <p:spPr>
            <a:xfrm>
              <a:off x="101600" y="-38100"/>
              <a:ext cx="5516577" cy="67486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5321770" y="0"/>
            <a:ext cx="2966230" cy="2463799"/>
          </a:xfrm>
          <a:custGeom>
            <a:avLst/>
            <a:gdLst/>
            <a:ahLst/>
            <a:cxnLst/>
            <a:rect l="l" t="t" r="r" b="b"/>
            <a:pathLst>
              <a:path w="3182320" h="2665193">
                <a:moveTo>
                  <a:pt x="3182320" y="0"/>
                </a:moveTo>
                <a:lnTo>
                  <a:pt x="0" y="0"/>
                </a:lnTo>
                <a:lnTo>
                  <a:pt x="0" y="2665192"/>
                </a:lnTo>
                <a:lnTo>
                  <a:pt x="3182320" y="2665192"/>
                </a:lnTo>
                <a:lnTo>
                  <a:pt x="3182320" y="0"/>
                </a:lnTo>
                <a:close/>
              </a:path>
            </a:pathLst>
          </a:custGeom>
          <a:blipFill>
            <a:blip r:embed="rId5">
              <a:extLst>
                <a:ext uri="{96DAC541-7B7A-43D3-8B79-37D633B846F1}">
                  <asvg:svgBlip xmlns:asvg="http://schemas.microsoft.com/office/drawing/2016/SVG/main" r:embed="rId6"/>
                </a:ext>
              </a:extLst>
            </a:blip>
            <a:stretch>
              <a:fillRect l="-7286" t="-8174" r="1"/>
            </a:stretch>
          </a:blipFill>
        </p:spPr>
        <p:txBody>
          <a:bodyPr/>
          <a:lstStyle/>
          <a:p>
            <a:endParaRPr lang="en-US"/>
          </a:p>
        </p:txBody>
      </p:sp>
      <p:sp>
        <p:nvSpPr>
          <p:cNvPr id="9" name="Freeform 9"/>
          <p:cNvSpPr/>
          <p:nvPr/>
        </p:nvSpPr>
        <p:spPr>
          <a:xfrm>
            <a:off x="1893455" y="822616"/>
            <a:ext cx="388120" cy="521922"/>
          </a:xfrm>
          <a:custGeom>
            <a:avLst/>
            <a:gdLst/>
            <a:ahLst/>
            <a:cxnLst/>
            <a:rect l="l" t="t" r="r" b="b"/>
            <a:pathLst>
              <a:path w="388120" h="521922">
                <a:moveTo>
                  <a:pt x="0" y="0"/>
                </a:moveTo>
                <a:lnTo>
                  <a:pt x="388120" y="0"/>
                </a:lnTo>
                <a:lnTo>
                  <a:pt x="388120" y="521922"/>
                </a:lnTo>
                <a:lnTo>
                  <a:pt x="0" y="5219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6600" y="498076"/>
            <a:ext cx="1976140" cy="946949"/>
          </a:xfrm>
          <a:custGeom>
            <a:avLst/>
            <a:gdLst/>
            <a:ahLst/>
            <a:cxnLst/>
            <a:rect l="l" t="t" r="r" b="b"/>
            <a:pathLst>
              <a:path w="1976140" h="946949">
                <a:moveTo>
                  <a:pt x="0" y="0"/>
                </a:moveTo>
                <a:lnTo>
                  <a:pt x="1976140" y="0"/>
                </a:lnTo>
                <a:lnTo>
                  <a:pt x="1976140" y="946948"/>
                </a:lnTo>
                <a:lnTo>
                  <a:pt x="0" y="946948"/>
                </a:lnTo>
                <a:lnTo>
                  <a:pt x="0" y="0"/>
                </a:lnTo>
                <a:close/>
              </a:path>
            </a:pathLst>
          </a:custGeom>
          <a:blipFill>
            <a:blip r:embed="rId9">
              <a:extLst>
                <a:ext uri="{96DAC541-7B7A-43D3-8B79-37D633B846F1}">
                  <asvg:svgBlip xmlns:asvg="http://schemas.microsoft.com/office/drawing/2016/SVG/main" r:embed="rId10"/>
                </a:ext>
              </a:extLst>
            </a:blip>
            <a:stretch>
              <a:fillRect l="-43577"/>
            </a:stretch>
          </a:blipFill>
        </p:spPr>
        <p:txBody>
          <a:bodyPr/>
          <a:lstStyle/>
          <a:p>
            <a:endParaRPr lang="en-US"/>
          </a:p>
        </p:txBody>
      </p:sp>
      <p:sp>
        <p:nvSpPr>
          <p:cNvPr id="11" name="TextBox 11"/>
          <p:cNvSpPr txBox="1"/>
          <p:nvPr/>
        </p:nvSpPr>
        <p:spPr>
          <a:xfrm>
            <a:off x="928877" y="2176401"/>
            <a:ext cx="9568694" cy="3355341"/>
          </a:xfrm>
          <a:prstGeom prst="rect">
            <a:avLst/>
          </a:prstGeom>
        </p:spPr>
        <p:txBody>
          <a:bodyPr lIns="0" tIns="0" rIns="0" bIns="0" rtlCol="0" anchor="t">
            <a:spAutoFit/>
          </a:bodyPr>
          <a:lstStyle/>
          <a:p>
            <a:pPr algn="ctr">
              <a:lnSpc>
                <a:spcPts val="8874"/>
              </a:lnSpc>
            </a:pPr>
            <a:r>
              <a:rPr lang="en-US" sz="7099" b="1" spc="-177">
                <a:solidFill>
                  <a:srgbClr val="6FC5F6"/>
                </a:solidFill>
                <a:latin typeface="Gotham Bold"/>
                <a:ea typeface="Gotham Bold"/>
                <a:cs typeface="Gotham Bold"/>
                <a:sym typeface="Gotham Bold"/>
              </a:rPr>
              <a:t>WATER SUPPLY AND ENERGY USAGE IN AFRICAN REGIONS</a:t>
            </a:r>
          </a:p>
        </p:txBody>
      </p:sp>
      <p:sp>
        <p:nvSpPr>
          <p:cNvPr id="12" name="TextBox 12"/>
          <p:cNvSpPr txBox="1"/>
          <p:nvPr/>
        </p:nvSpPr>
        <p:spPr>
          <a:xfrm>
            <a:off x="3289348" y="6022799"/>
            <a:ext cx="5205121" cy="537845"/>
          </a:xfrm>
          <a:prstGeom prst="rect">
            <a:avLst/>
          </a:prstGeom>
        </p:spPr>
        <p:txBody>
          <a:bodyPr lIns="0" tIns="0" rIns="0" bIns="0" rtlCol="0" anchor="t">
            <a:spAutoFit/>
          </a:bodyPr>
          <a:lstStyle/>
          <a:p>
            <a:pPr algn="ctr">
              <a:lnSpc>
                <a:spcPts val="4479"/>
              </a:lnSpc>
            </a:pPr>
            <a:r>
              <a:rPr lang="en-US" sz="3199" b="1">
                <a:solidFill>
                  <a:srgbClr val="000000"/>
                </a:solidFill>
                <a:latin typeface="Montserrat Bold"/>
                <a:ea typeface="Montserrat Bold"/>
                <a:cs typeface="Montserrat Bold"/>
                <a:sym typeface="Montserrat Bold"/>
              </a:rPr>
              <a:t>BENEDICT OUMA</a:t>
            </a:r>
          </a:p>
        </p:txBody>
      </p:sp>
      <p:sp>
        <p:nvSpPr>
          <p:cNvPr id="13" name="TextBox 13"/>
          <p:cNvSpPr txBox="1"/>
          <p:nvPr/>
        </p:nvSpPr>
        <p:spPr>
          <a:xfrm>
            <a:off x="2087515" y="6910176"/>
            <a:ext cx="6846358" cy="455295"/>
          </a:xfrm>
          <a:prstGeom prst="rect">
            <a:avLst/>
          </a:prstGeom>
        </p:spPr>
        <p:txBody>
          <a:bodyPr lIns="0" tIns="0" rIns="0" bIns="0" rtlCol="0" anchor="t">
            <a:spAutoFit/>
          </a:bodyPr>
          <a:lstStyle/>
          <a:p>
            <a:pPr algn="ctr">
              <a:lnSpc>
                <a:spcPts val="3780"/>
              </a:lnSpc>
            </a:pPr>
            <a:r>
              <a:rPr lang="en-US" sz="2700" i="1">
                <a:solidFill>
                  <a:srgbClr val="FFFFFF"/>
                </a:solidFill>
                <a:latin typeface="Montserrat"/>
                <a:ea typeface="Montserrat"/>
                <a:cs typeface="Montserrat"/>
                <a:sym typeface="Montserrat"/>
              </a:rPr>
              <a:t>August 29th, 2025</a:t>
            </a:r>
          </a:p>
        </p:txBody>
      </p:sp>
      <p:sp>
        <p:nvSpPr>
          <p:cNvPr id="14" name="TextBox 14"/>
          <p:cNvSpPr txBox="1"/>
          <p:nvPr/>
        </p:nvSpPr>
        <p:spPr>
          <a:xfrm>
            <a:off x="2418154" y="914032"/>
            <a:ext cx="3295070" cy="396240"/>
          </a:xfrm>
          <a:prstGeom prst="rect">
            <a:avLst/>
          </a:prstGeom>
        </p:spPr>
        <p:txBody>
          <a:bodyPr lIns="0" tIns="0" rIns="0" bIns="0" rtlCol="0" anchor="t">
            <a:spAutoFit/>
          </a:bodyPr>
          <a:lstStyle/>
          <a:p>
            <a:pPr algn="l">
              <a:lnSpc>
                <a:spcPts val="3360"/>
              </a:lnSpc>
            </a:pPr>
            <a:r>
              <a:rPr lang="en-US" sz="2400" b="1">
                <a:solidFill>
                  <a:srgbClr val="FFFFFF"/>
                </a:solidFill>
                <a:latin typeface="Open Sans Medium"/>
                <a:ea typeface="Open Sans Medium"/>
                <a:cs typeface="Open Sans Medium"/>
                <a:sym typeface="Open Sans Medium"/>
              </a:rPr>
              <a:t>Water Energy Synergy</a:t>
            </a:r>
          </a:p>
        </p:txBody>
      </p:sp>
      <p:sp>
        <p:nvSpPr>
          <p:cNvPr id="15" name="TextBox 5"/>
          <p:cNvSpPr txBox="1"/>
          <p:nvPr/>
        </p:nvSpPr>
        <p:spPr>
          <a:xfrm>
            <a:off x="3038471" y="9577941"/>
            <a:ext cx="8884127" cy="605935"/>
          </a:xfrm>
          <a:prstGeom prst="rect">
            <a:avLst/>
          </a:prstGeom>
        </p:spPr>
        <p:txBody>
          <a:bodyPr lIns="0" tIns="0" rIns="0" bIns="0" rtlCol="0" anchor="t">
            <a:spAutoFit/>
          </a:bodyPr>
          <a:lstStyle/>
          <a:p>
            <a:pPr algn="ctr">
              <a:lnSpc>
                <a:spcPts val="4899"/>
              </a:lnSpc>
            </a:pPr>
            <a:r>
              <a:rPr lang="en-US" sz="3499" dirty="0">
                <a:solidFill>
                  <a:srgbClr val="012157"/>
                </a:solidFill>
                <a:latin typeface="Narkisim" panose="020F0502020204030204" pitchFamily="34" charset="-79"/>
                <a:ea typeface="Open Sans"/>
                <a:cs typeface="Narkisim" panose="020F0502020204030204" pitchFamily="34" charset="-79"/>
                <a:sym typeface="Open Sans"/>
                <a:hlinkClick r:id="rId11">
                  <a:extLst>
                    <a:ext uri="{A12FA001-AC4F-418D-AE19-62706E023703}">
                      <ahyp:hlinkClr xmlns:ahyp="http://schemas.microsoft.com/office/drawing/2018/hyperlinkcolor" val="tx"/>
                    </a:ext>
                  </a:extLst>
                </a:hlinkClick>
              </a:rPr>
              <a:t>Email Address </a:t>
            </a:r>
            <a:r>
              <a:rPr lang="en-US" sz="3499" dirty="0">
                <a:solidFill>
                  <a:srgbClr val="012157"/>
                </a:solidFill>
                <a:latin typeface="Narkisim" panose="020F0502020204030204" pitchFamily="34" charset="-79"/>
                <a:ea typeface="Open Sans"/>
                <a:cs typeface="Narkisim" panose="020F0502020204030204" pitchFamily="34" charset="-79"/>
                <a:sym typeface="Open Sans"/>
              </a:rPr>
              <a:t>| </a:t>
            </a:r>
            <a:r>
              <a:rPr lang="en-US" sz="3499" dirty="0">
                <a:solidFill>
                  <a:srgbClr val="012157"/>
                </a:solidFill>
                <a:latin typeface="Narkisim" panose="020F0502020204030204" pitchFamily="34" charset="-79"/>
                <a:ea typeface="Open Sans"/>
                <a:cs typeface="Narkisim" panose="020F0502020204030204" pitchFamily="34" charset="-79"/>
                <a:sym typeface="Open Sans"/>
                <a:hlinkClick r:id="rId12" tooltip="tel:%20+254758852783">
                  <a:extLst>
                    <a:ext uri="{A12FA001-AC4F-418D-AE19-62706E023703}">
                      <ahyp:hlinkClr xmlns:ahyp="http://schemas.microsoft.com/office/drawing/2018/hyperlinkcolor" val="tx"/>
                    </a:ext>
                  </a:extLst>
                </a:hlinkClick>
              </a:rPr>
              <a:t>Telephone</a:t>
            </a:r>
            <a:r>
              <a:rPr lang="en-US" sz="3499" dirty="0">
                <a:solidFill>
                  <a:srgbClr val="012157"/>
                </a:solidFill>
                <a:latin typeface="Narkisim" panose="020F0502020204030204" pitchFamily="34" charset="-79"/>
                <a:ea typeface="Open Sans"/>
                <a:cs typeface="Narkisim" panose="020F0502020204030204" pitchFamily="34" charset="-79"/>
                <a:sym typeface="Open Sans"/>
              </a:rPr>
              <a:t> | </a:t>
            </a:r>
            <a:r>
              <a:rPr lang="en-US" sz="3499" dirty="0">
                <a:solidFill>
                  <a:srgbClr val="012157"/>
                </a:solidFill>
                <a:latin typeface="Narkisim" panose="020F0502020204030204" pitchFamily="34" charset="-79"/>
                <a:ea typeface="Open Sans"/>
                <a:cs typeface="Narkisim" panose="020F0502020204030204" pitchFamily="34" charset="-79"/>
                <a:sym typeface="Open Sans"/>
                <a:hlinkClick r:id="rId13" tooltip="https://wa.me/+254758852783">
                  <a:extLst>
                    <a:ext uri="{A12FA001-AC4F-418D-AE19-62706E023703}">
                      <ahyp:hlinkClr xmlns:ahyp="http://schemas.microsoft.com/office/drawing/2018/hyperlinkcolor" val="tx"/>
                    </a:ext>
                  </a:extLst>
                </a:hlinkClick>
              </a:rPr>
              <a:t>WhatsApp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0"/>
            <a:ext cx="2396028" cy="1929755"/>
          </a:xfrm>
          <a:custGeom>
            <a:avLst/>
            <a:gdLst/>
            <a:ahLst/>
            <a:cxnLst/>
            <a:rect l="l" t="t" r="r" b="b"/>
            <a:pathLst>
              <a:path w="2457893" h="2058485">
                <a:moveTo>
                  <a:pt x="0" y="0"/>
                </a:moveTo>
                <a:lnTo>
                  <a:pt x="2457893" y="0"/>
                </a:lnTo>
                <a:lnTo>
                  <a:pt x="2457893" y="2058485"/>
                </a:lnTo>
                <a:lnTo>
                  <a:pt x="0" y="2058485"/>
                </a:lnTo>
                <a:lnTo>
                  <a:pt x="0" y="0"/>
                </a:lnTo>
                <a:close/>
              </a:path>
            </a:pathLst>
          </a:custGeom>
          <a:blipFill>
            <a:blip r:embed="rId2">
              <a:extLst>
                <a:ext uri="{96DAC541-7B7A-43D3-8B79-37D633B846F1}">
                  <asvg:svgBlip xmlns:asvg="http://schemas.microsoft.com/office/drawing/2016/SVG/main" r:embed="rId3"/>
                </a:ext>
              </a:extLst>
            </a:blip>
            <a:stretch>
              <a:fillRect l="-2582" t="-6670" b="-1"/>
            </a:stretch>
          </a:blipFill>
        </p:spPr>
        <p:txBody>
          <a:bodyPr/>
          <a:lstStyle/>
          <a:p>
            <a:endParaRPr lang="en-US"/>
          </a:p>
        </p:txBody>
      </p:sp>
      <p:sp>
        <p:nvSpPr>
          <p:cNvPr id="3" name="Freeform 3"/>
          <p:cNvSpPr/>
          <p:nvPr/>
        </p:nvSpPr>
        <p:spPr>
          <a:xfrm>
            <a:off x="198921" y="2926690"/>
            <a:ext cx="9000170" cy="5782609"/>
          </a:xfrm>
          <a:custGeom>
            <a:avLst/>
            <a:gdLst/>
            <a:ahLst/>
            <a:cxnLst/>
            <a:rect l="l" t="t" r="r" b="b"/>
            <a:pathLst>
              <a:path w="9000170" h="5782609">
                <a:moveTo>
                  <a:pt x="0" y="0"/>
                </a:moveTo>
                <a:lnTo>
                  <a:pt x="9000171" y="0"/>
                </a:lnTo>
                <a:lnTo>
                  <a:pt x="9000171" y="5782609"/>
                </a:lnTo>
                <a:lnTo>
                  <a:pt x="0" y="578260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9382502" y="300990"/>
            <a:ext cx="8915023" cy="9864724"/>
          </a:xfrm>
          <a:prstGeom prst="rect">
            <a:avLst/>
          </a:prstGeom>
        </p:spPr>
        <p:txBody>
          <a:bodyPr lIns="0" tIns="0" rIns="0" bIns="0" rtlCol="0" anchor="t">
            <a:spAutoFit/>
          </a:bodyPr>
          <a:lstStyle/>
          <a:p>
            <a:pPr algn="l">
              <a:lnSpc>
                <a:spcPts val="2800"/>
              </a:lnSpc>
            </a:pPr>
            <a:r>
              <a:rPr lang="en-US" sz="2000" b="1">
                <a:solidFill>
                  <a:srgbClr val="68C5FA"/>
                </a:solidFill>
                <a:latin typeface="Open Sans Bold"/>
                <a:ea typeface="Open Sans Bold"/>
                <a:cs typeface="Open Sans Bold"/>
                <a:sym typeface="Open Sans Bold"/>
              </a:rPr>
              <a:t>Top Predictors:</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Average Nighttime Mean (0.31) - By far the strongest predictor. Satellite nightlight data acts as a proxy for development and electrification, strongly tied to solar tier classification.</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Population Density (0.20) - Areas with higher or lower densities influence solar feasibility, demand, and infrastructure planning.</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Area (0.13) - Geographic size matters, suggesting land availability impacts solar tiering.</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Climate Stress (0.12) - Environmental and climate conditions influence solar adoption potential.</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Distance to Center (0.10) - Proximity to urban hubs plays a role in accessibility and infrastructure.</a:t>
            </a:r>
          </a:p>
          <a:p>
            <a:pPr algn="l">
              <a:lnSpc>
                <a:spcPts val="2800"/>
              </a:lnSpc>
            </a:pPr>
            <a:r>
              <a:rPr lang="en-US" sz="2000" b="1">
                <a:solidFill>
                  <a:srgbClr val="68C5FA"/>
                </a:solidFill>
                <a:latin typeface="Open Sans Bold"/>
                <a:ea typeface="Open Sans Bold"/>
                <a:cs typeface="Open Sans Bold"/>
                <a:sym typeface="Open Sans Bold"/>
              </a:rPr>
              <a:t>Moderate Contributors:</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Population (~0.06) still relevant but less impactful than density.</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Safe/Unsafe Ratios &amp; Compactness (~0.02–0.05) contribute small but meaningful signals.</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Water Diversity has minimal effect but isn’t negligible.</a:t>
            </a:r>
          </a:p>
          <a:p>
            <a:pPr algn="l">
              <a:lnSpc>
                <a:spcPts val="2800"/>
              </a:lnSpc>
            </a:pPr>
            <a:r>
              <a:rPr lang="en-US" sz="2000" b="1">
                <a:solidFill>
                  <a:srgbClr val="68C5FA"/>
                </a:solidFill>
                <a:latin typeface="Open Sans Bold"/>
                <a:ea typeface="Open Sans Bold"/>
                <a:cs typeface="Open Sans Bold"/>
                <a:sym typeface="Open Sans Bold"/>
              </a:rPr>
              <a:t>Least Predictive:</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Categorical location variables (state, LGA encodings) contribute almost nothing once richer socio-economic and geographic features are considered.</a:t>
            </a:r>
          </a:p>
          <a:p>
            <a:pPr algn="l">
              <a:lnSpc>
                <a:spcPts val="2800"/>
              </a:lnSpc>
            </a:pPr>
            <a:endParaRPr lang="en-US" sz="2000">
              <a:solidFill>
                <a:srgbClr val="68C5FA"/>
              </a:solidFill>
              <a:latin typeface="Open Sans"/>
              <a:ea typeface="Open Sans"/>
              <a:cs typeface="Open Sans"/>
              <a:sym typeface="Open Sans"/>
            </a:endParaRPr>
          </a:p>
          <a:p>
            <a:pPr algn="l">
              <a:lnSpc>
                <a:spcPts val="2800"/>
              </a:lnSpc>
            </a:pPr>
            <a:r>
              <a:rPr lang="en-US" sz="2000" b="1">
                <a:solidFill>
                  <a:srgbClr val="68C5FA"/>
                </a:solidFill>
                <a:latin typeface="Open Sans Bold"/>
                <a:ea typeface="Open Sans Bold"/>
                <a:cs typeface="Open Sans Bold"/>
                <a:sym typeface="Open Sans Bold"/>
              </a:rPr>
              <a:t>Key Takeaway:</a:t>
            </a:r>
          </a:p>
          <a:p>
            <a:pPr algn="l">
              <a:lnSpc>
                <a:spcPts val="2800"/>
              </a:lnSpc>
            </a:pPr>
            <a:r>
              <a:rPr lang="en-US" sz="2000">
                <a:solidFill>
                  <a:srgbClr val="68C5FA"/>
                </a:solidFill>
                <a:latin typeface="Open Sans"/>
                <a:ea typeface="Open Sans"/>
                <a:cs typeface="Open Sans"/>
                <a:sym typeface="Open Sans"/>
              </a:rPr>
              <a:t>The model learns primarily from development (nightlights), demographics (density, population), and geography (area, climate, access). Pure administrative boundaries add little predictive power, showing that real-world measurable conditions drive solar tier classification, not location labels.</a:t>
            </a:r>
          </a:p>
        </p:txBody>
      </p:sp>
      <p:sp>
        <p:nvSpPr>
          <p:cNvPr id="5" name="TextBox 5"/>
          <p:cNvSpPr txBox="1"/>
          <p:nvPr/>
        </p:nvSpPr>
        <p:spPr>
          <a:xfrm>
            <a:off x="2305652" y="1920230"/>
            <a:ext cx="4786710" cy="375285"/>
          </a:xfrm>
          <a:prstGeom prst="rect">
            <a:avLst/>
          </a:prstGeom>
        </p:spPr>
        <p:txBody>
          <a:bodyPr lIns="0" tIns="0" rIns="0" bIns="0" rtlCol="0" anchor="t">
            <a:spAutoFit/>
          </a:bodyPr>
          <a:lstStyle/>
          <a:p>
            <a:pPr algn="ctr">
              <a:lnSpc>
                <a:spcPts val="3000"/>
              </a:lnSpc>
              <a:spcBef>
                <a:spcPct val="0"/>
              </a:spcBef>
            </a:pPr>
            <a:r>
              <a:rPr lang="en-US" sz="2400" b="1" spc="-60">
                <a:solidFill>
                  <a:srgbClr val="FFFFFF"/>
                </a:solidFill>
                <a:latin typeface="Canva Sans Bold"/>
                <a:ea typeface="Canva Sans Bold"/>
                <a:cs typeface="Canva Sans Bold"/>
                <a:sym typeface="Canva Sans Bold"/>
              </a:rPr>
              <a:t>FEATURE IMPORTANCE INSIGHTS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flipH="1">
            <a:off x="15830107" y="-543"/>
            <a:ext cx="2457893" cy="2058485"/>
          </a:xfrm>
          <a:custGeom>
            <a:avLst/>
            <a:gdLst/>
            <a:ahLst/>
            <a:cxnLst/>
            <a:rect l="l" t="t" r="r" b="b"/>
            <a:pathLst>
              <a:path w="2457893" h="2058485">
                <a:moveTo>
                  <a:pt x="2457893" y="0"/>
                </a:moveTo>
                <a:lnTo>
                  <a:pt x="0" y="0"/>
                </a:lnTo>
                <a:lnTo>
                  <a:pt x="0" y="2058486"/>
                </a:lnTo>
                <a:lnTo>
                  <a:pt x="2457893" y="2058486"/>
                </a:lnTo>
                <a:lnTo>
                  <a:pt x="245789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707224" y="3047334"/>
            <a:ext cx="9277956" cy="5675926"/>
          </a:xfrm>
          <a:custGeom>
            <a:avLst/>
            <a:gdLst/>
            <a:ahLst/>
            <a:cxnLst/>
            <a:rect l="l" t="t" r="r" b="b"/>
            <a:pathLst>
              <a:path w="9277956" h="5675926">
                <a:moveTo>
                  <a:pt x="0" y="0"/>
                </a:moveTo>
                <a:lnTo>
                  <a:pt x="9277956" y="0"/>
                </a:lnTo>
                <a:lnTo>
                  <a:pt x="9277956" y="5675927"/>
                </a:lnTo>
                <a:lnTo>
                  <a:pt x="0" y="567592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673012" y="811530"/>
            <a:ext cx="8091362" cy="8561070"/>
          </a:xfrm>
          <a:prstGeom prst="rect">
            <a:avLst/>
          </a:prstGeom>
        </p:spPr>
        <p:txBody>
          <a:bodyPr lIns="0" tIns="0" rIns="0" bIns="0" rtlCol="0" anchor="t">
            <a:spAutoFit/>
          </a:bodyPr>
          <a:lstStyle/>
          <a:p>
            <a:pPr algn="l">
              <a:lnSpc>
                <a:spcPts val="3780"/>
              </a:lnSpc>
            </a:pPr>
            <a:r>
              <a:rPr lang="en-US" sz="2700" b="1">
                <a:solidFill>
                  <a:srgbClr val="68C5FA"/>
                </a:solidFill>
                <a:latin typeface="Open Sans Bold"/>
                <a:ea typeface="Open Sans Bold"/>
                <a:cs typeface="Open Sans Bold"/>
                <a:sym typeface="Open Sans Bold"/>
              </a:rPr>
              <a:t>Inertia (compactness):</a:t>
            </a:r>
          </a:p>
          <a:p>
            <a:pPr marL="582932" lvl="1" indent="-291466" algn="l">
              <a:lnSpc>
                <a:spcPts val="3780"/>
              </a:lnSpc>
              <a:buFont typeface="Arial"/>
              <a:buChar char="•"/>
            </a:pPr>
            <a:r>
              <a:rPr lang="en-US" sz="2700">
                <a:solidFill>
                  <a:srgbClr val="68C5FA"/>
                </a:solidFill>
                <a:latin typeface="Open Sans"/>
                <a:ea typeface="Open Sans"/>
                <a:cs typeface="Open Sans"/>
                <a:sym typeface="Open Sans"/>
              </a:rPr>
              <a:t>Sharp drop between k=2 - k=4.</a:t>
            </a:r>
          </a:p>
          <a:p>
            <a:pPr marL="582932" lvl="1" indent="-291466" algn="l">
              <a:lnSpc>
                <a:spcPts val="3780"/>
              </a:lnSpc>
              <a:buFont typeface="Arial"/>
              <a:buChar char="•"/>
            </a:pPr>
            <a:r>
              <a:rPr lang="en-US" sz="2700">
                <a:solidFill>
                  <a:srgbClr val="68C5FA"/>
                </a:solidFill>
                <a:latin typeface="Open Sans"/>
                <a:ea typeface="Open Sans"/>
                <a:cs typeface="Open Sans"/>
                <a:sym typeface="Open Sans"/>
              </a:rPr>
              <a:t>Improvement slows after k=3.</a:t>
            </a:r>
          </a:p>
          <a:p>
            <a:pPr algn="l">
              <a:lnSpc>
                <a:spcPts val="3780"/>
              </a:lnSpc>
            </a:pPr>
            <a:endParaRPr lang="en-US" sz="2700">
              <a:solidFill>
                <a:srgbClr val="68C5FA"/>
              </a:solidFill>
              <a:latin typeface="Open Sans"/>
              <a:ea typeface="Open Sans"/>
              <a:cs typeface="Open Sans"/>
              <a:sym typeface="Open Sans"/>
            </a:endParaRPr>
          </a:p>
          <a:p>
            <a:pPr algn="l">
              <a:lnSpc>
                <a:spcPts val="3780"/>
              </a:lnSpc>
            </a:pPr>
            <a:r>
              <a:rPr lang="en-US" sz="2700" b="1">
                <a:solidFill>
                  <a:srgbClr val="68C5FA"/>
                </a:solidFill>
                <a:latin typeface="Open Sans Bold"/>
                <a:ea typeface="Open Sans Bold"/>
                <a:cs typeface="Open Sans Bold"/>
                <a:sym typeface="Open Sans Bold"/>
              </a:rPr>
              <a:t>Silhouette Score (separation):</a:t>
            </a:r>
          </a:p>
          <a:p>
            <a:pPr marL="582932" lvl="1" indent="-291466" algn="l">
              <a:lnSpc>
                <a:spcPts val="3780"/>
              </a:lnSpc>
              <a:buFont typeface="Arial"/>
              <a:buChar char="•"/>
            </a:pPr>
            <a:r>
              <a:rPr lang="en-US" sz="2700">
                <a:solidFill>
                  <a:srgbClr val="68C5FA"/>
                </a:solidFill>
                <a:latin typeface="Open Sans"/>
                <a:ea typeface="Open Sans"/>
                <a:cs typeface="Open Sans"/>
                <a:sym typeface="Open Sans"/>
              </a:rPr>
              <a:t>Highest at k=2 and k=3 (~0.50).</a:t>
            </a:r>
          </a:p>
          <a:p>
            <a:pPr marL="582932" lvl="1" indent="-291466" algn="l">
              <a:lnSpc>
                <a:spcPts val="3780"/>
              </a:lnSpc>
              <a:buFont typeface="Arial"/>
              <a:buChar char="•"/>
            </a:pPr>
            <a:r>
              <a:rPr lang="en-US" sz="2700">
                <a:solidFill>
                  <a:srgbClr val="68C5FA"/>
                </a:solidFill>
                <a:latin typeface="Open Sans"/>
                <a:ea typeface="Open Sans"/>
                <a:cs typeface="Open Sans"/>
                <a:sym typeface="Open Sans"/>
              </a:rPr>
              <a:t>Sharp decline beyond k=3 (&lt;0.20).</a:t>
            </a:r>
          </a:p>
          <a:p>
            <a:pPr algn="l">
              <a:lnSpc>
                <a:spcPts val="3780"/>
              </a:lnSpc>
            </a:pPr>
            <a:endParaRPr lang="en-US" sz="2700">
              <a:solidFill>
                <a:srgbClr val="68C5FA"/>
              </a:solidFill>
              <a:latin typeface="Open Sans"/>
              <a:ea typeface="Open Sans"/>
              <a:cs typeface="Open Sans"/>
              <a:sym typeface="Open Sans"/>
            </a:endParaRPr>
          </a:p>
          <a:p>
            <a:pPr algn="l">
              <a:lnSpc>
                <a:spcPts val="3780"/>
              </a:lnSpc>
            </a:pPr>
            <a:r>
              <a:rPr lang="en-US" sz="2700" b="1">
                <a:solidFill>
                  <a:srgbClr val="68C5FA"/>
                </a:solidFill>
                <a:latin typeface="Open Sans Bold"/>
                <a:ea typeface="Open Sans Bold"/>
                <a:cs typeface="Open Sans Bold"/>
                <a:sym typeface="Open Sans Bold"/>
              </a:rPr>
              <a:t>Interpretation:</a:t>
            </a:r>
          </a:p>
          <a:p>
            <a:pPr marL="582932" lvl="1" indent="-291466" algn="l">
              <a:lnSpc>
                <a:spcPts val="3780"/>
              </a:lnSpc>
              <a:buFont typeface="Arial"/>
              <a:buChar char="•"/>
            </a:pPr>
            <a:r>
              <a:rPr lang="en-US" sz="2700">
                <a:solidFill>
                  <a:srgbClr val="68C5FA"/>
                </a:solidFill>
                <a:latin typeface="Open Sans"/>
                <a:ea typeface="Open Sans"/>
                <a:cs typeface="Open Sans"/>
                <a:sym typeface="Open Sans"/>
              </a:rPr>
              <a:t>k=2 - strong separation but less detailed grouping.</a:t>
            </a:r>
          </a:p>
          <a:p>
            <a:pPr marL="582932" lvl="1" indent="-291466" algn="l">
              <a:lnSpc>
                <a:spcPts val="3780"/>
              </a:lnSpc>
              <a:buFont typeface="Arial"/>
              <a:buChar char="•"/>
            </a:pPr>
            <a:r>
              <a:rPr lang="en-US" sz="2700">
                <a:solidFill>
                  <a:srgbClr val="68C5FA"/>
                </a:solidFill>
                <a:latin typeface="Open Sans"/>
                <a:ea typeface="Open Sans"/>
                <a:cs typeface="Open Sans"/>
                <a:sym typeface="Open Sans"/>
              </a:rPr>
              <a:t>k=3 - strong separation and good compactness.</a:t>
            </a:r>
          </a:p>
          <a:p>
            <a:pPr marL="582932" lvl="1" indent="-291466" algn="l">
              <a:lnSpc>
                <a:spcPts val="3780"/>
              </a:lnSpc>
              <a:buFont typeface="Arial"/>
              <a:buChar char="•"/>
            </a:pPr>
            <a:r>
              <a:rPr lang="en-US" sz="2700">
                <a:solidFill>
                  <a:srgbClr val="68C5FA"/>
                </a:solidFill>
                <a:latin typeface="Open Sans"/>
                <a:ea typeface="Open Sans"/>
                <a:cs typeface="Open Sans"/>
                <a:sym typeface="Open Sans"/>
              </a:rPr>
              <a:t>k&gt;3 - weak separation, diminishing returns.</a:t>
            </a:r>
          </a:p>
          <a:p>
            <a:pPr algn="l">
              <a:lnSpc>
                <a:spcPts val="3780"/>
              </a:lnSpc>
            </a:pPr>
            <a:endParaRPr lang="en-US" sz="2700">
              <a:solidFill>
                <a:srgbClr val="68C5FA"/>
              </a:solidFill>
              <a:latin typeface="Open Sans"/>
              <a:ea typeface="Open Sans"/>
              <a:cs typeface="Open Sans"/>
              <a:sym typeface="Open Sans"/>
            </a:endParaRPr>
          </a:p>
          <a:p>
            <a:pPr algn="l">
              <a:lnSpc>
                <a:spcPts val="3780"/>
              </a:lnSpc>
            </a:pPr>
            <a:r>
              <a:rPr lang="en-US" sz="2700">
                <a:solidFill>
                  <a:srgbClr val="68C5FA"/>
                </a:solidFill>
                <a:latin typeface="Open Sans"/>
                <a:ea typeface="Open Sans"/>
                <a:cs typeface="Open Sans"/>
                <a:sym typeface="Open Sans"/>
              </a:rPr>
              <a:t>Best choice is k=3 clusters as it shows the most preferrable balance between compactness &amp; separation</a:t>
            </a:r>
          </a:p>
        </p:txBody>
      </p:sp>
      <p:sp>
        <p:nvSpPr>
          <p:cNvPr id="5" name="TextBox 5"/>
          <p:cNvSpPr txBox="1"/>
          <p:nvPr/>
        </p:nvSpPr>
        <p:spPr>
          <a:xfrm>
            <a:off x="10669131" y="1894113"/>
            <a:ext cx="5354142" cy="384810"/>
          </a:xfrm>
          <a:prstGeom prst="rect">
            <a:avLst/>
          </a:prstGeom>
        </p:spPr>
        <p:txBody>
          <a:bodyPr lIns="0" tIns="0" rIns="0" bIns="0" rtlCol="0" anchor="t">
            <a:spAutoFit/>
          </a:bodyPr>
          <a:lstStyle/>
          <a:p>
            <a:pPr algn="ctr">
              <a:lnSpc>
                <a:spcPts val="3000"/>
              </a:lnSpc>
              <a:spcBef>
                <a:spcPct val="0"/>
              </a:spcBef>
            </a:pPr>
            <a:r>
              <a:rPr lang="en-US" sz="2400" b="1" spc="-60">
                <a:solidFill>
                  <a:srgbClr val="FFFFFF"/>
                </a:solidFill>
                <a:latin typeface="Gotham Heavy"/>
                <a:ea typeface="Gotham Heavy"/>
                <a:cs typeface="Gotham Heavy"/>
                <a:sym typeface="Gotham Heavy"/>
              </a:rPr>
              <a:t>CHOOSING OPTIMAL K (CLUSTERS)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flipH="1">
            <a:off x="15830107" y="-543"/>
            <a:ext cx="2457893" cy="2058485"/>
          </a:xfrm>
          <a:custGeom>
            <a:avLst/>
            <a:gdLst/>
            <a:ahLst/>
            <a:cxnLst/>
            <a:rect l="l" t="t" r="r" b="b"/>
            <a:pathLst>
              <a:path w="2457893" h="2058485">
                <a:moveTo>
                  <a:pt x="2457893" y="0"/>
                </a:moveTo>
                <a:lnTo>
                  <a:pt x="0" y="0"/>
                </a:lnTo>
                <a:lnTo>
                  <a:pt x="0" y="2058486"/>
                </a:lnTo>
                <a:lnTo>
                  <a:pt x="2457893" y="2058486"/>
                </a:lnTo>
                <a:lnTo>
                  <a:pt x="245789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354605" y="2919107"/>
            <a:ext cx="7462718" cy="5852059"/>
          </a:xfrm>
          <a:custGeom>
            <a:avLst/>
            <a:gdLst/>
            <a:ahLst/>
            <a:cxnLst/>
            <a:rect l="l" t="t" r="r" b="b"/>
            <a:pathLst>
              <a:path w="7462718" h="5852059">
                <a:moveTo>
                  <a:pt x="0" y="0"/>
                </a:moveTo>
                <a:lnTo>
                  <a:pt x="7462718" y="0"/>
                </a:lnTo>
                <a:lnTo>
                  <a:pt x="7462718" y="5852060"/>
                </a:lnTo>
                <a:lnTo>
                  <a:pt x="0" y="5852060"/>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461142" y="460375"/>
            <a:ext cx="9803617" cy="9194800"/>
          </a:xfrm>
          <a:prstGeom prst="rect">
            <a:avLst/>
          </a:prstGeom>
        </p:spPr>
        <p:txBody>
          <a:bodyPr lIns="0" tIns="0" rIns="0" bIns="0" rtlCol="0" anchor="t">
            <a:spAutoFit/>
          </a:bodyPr>
          <a:lstStyle/>
          <a:p>
            <a:pPr algn="l">
              <a:lnSpc>
                <a:spcPts val="3500"/>
              </a:lnSpc>
            </a:pPr>
            <a:r>
              <a:rPr lang="en-US" sz="2500" b="1">
                <a:solidFill>
                  <a:srgbClr val="68C5FA"/>
                </a:solidFill>
                <a:latin typeface="Open Sans Bold"/>
                <a:ea typeface="Open Sans Bold"/>
                <a:cs typeface="Open Sans Bold"/>
                <a:sym typeface="Open Sans Bold"/>
              </a:rPr>
              <a:t>Cluster 0 (Green – Majority Cluster)</a:t>
            </a:r>
          </a:p>
          <a:p>
            <a:pPr marL="539753" lvl="1" indent="-269876" algn="l">
              <a:lnSpc>
                <a:spcPts val="3500"/>
              </a:lnSpc>
              <a:buFont typeface="Arial"/>
              <a:buChar char="•"/>
            </a:pPr>
            <a:r>
              <a:rPr lang="en-US" sz="2500">
                <a:solidFill>
                  <a:srgbClr val="68C5FA"/>
                </a:solidFill>
                <a:latin typeface="Open Sans"/>
                <a:ea typeface="Open Sans"/>
                <a:cs typeface="Open Sans"/>
                <a:sym typeface="Open Sans"/>
              </a:rPr>
              <a:t>Dominates across Low, Medium, and High tiers.</a:t>
            </a:r>
          </a:p>
          <a:p>
            <a:pPr marL="539753" lvl="1" indent="-269876" algn="l">
              <a:lnSpc>
                <a:spcPts val="3500"/>
              </a:lnSpc>
              <a:buFont typeface="Arial"/>
              <a:buChar char="•"/>
            </a:pPr>
            <a:r>
              <a:rPr lang="en-US" sz="2500">
                <a:solidFill>
                  <a:srgbClr val="68C5FA"/>
                </a:solidFill>
                <a:latin typeface="Open Sans"/>
                <a:ea typeface="Open Sans"/>
                <a:cs typeface="Open Sans"/>
                <a:sym typeface="Open Sans"/>
              </a:rPr>
              <a:t>Represents the general population of data points.</a:t>
            </a:r>
          </a:p>
          <a:p>
            <a:pPr marL="539753" lvl="1" indent="-269876" algn="l">
              <a:lnSpc>
                <a:spcPts val="3500"/>
              </a:lnSpc>
              <a:buFont typeface="Arial"/>
              <a:buChar char="•"/>
            </a:pPr>
            <a:r>
              <a:rPr lang="en-US" sz="2500">
                <a:solidFill>
                  <a:srgbClr val="68C5FA"/>
                </a:solidFill>
                <a:latin typeface="Open Sans"/>
                <a:ea typeface="Open Sans"/>
                <a:cs typeface="Open Sans"/>
                <a:sym typeface="Open Sans"/>
              </a:rPr>
              <a:t>Most concentrated in Low &amp; Medium tiers.</a:t>
            </a:r>
          </a:p>
          <a:p>
            <a:pPr algn="l">
              <a:lnSpc>
                <a:spcPts val="3500"/>
              </a:lnSpc>
            </a:pPr>
            <a:r>
              <a:rPr lang="en-US" sz="2500" b="1">
                <a:solidFill>
                  <a:srgbClr val="68C5FA"/>
                </a:solidFill>
                <a:latin typeface="Open Sans Bold"/>
                <a:ea typeface="Open Sans Bold"/>
                <a:cs typeface="Open Sans Bold"/>
                <a:sym typeface="Open Sans Bold"/>
              </a:rPr>
              <a:t>Cluster 2 (Blue – Advanced Group)</a:t>
            </a:r>
          </a:p>
          <a:p>
            <a:pPr marL="539753" lvl="1" indent="-269876" algn="l">
              <a:lnSpc>
                <a:spcPts val="3500"/>
              </a:lnSpc>
              <a:buFont typeface="Arial"/>
              <a:buChar char="•"/>
            </a:pPr>
            <a:r>
              <a:rPr lang="en-US" sz="2500">
                <a:solidFill>
                  <a:srgbClr val="68C5FA"/>
                </a:solidFill>
                <a:latin typeface="Open Sans"/>
                <a:ea typeface="Open Sans"/>
                <a:cs typeface="Open Sans"/>
                <a:sym typeface="Open Sans"/>
              </a:rPr>
              <a:t>Appears mainly in High Solar Tier, with a small presence in Medium.</a:t>
            </a:r>
          </a:p>
          <a:p>
            <a:pPr marL="539753" lvl="1" indent="-269876" algn="l">
              <a:lnSpc>
                <a:spcPts val="3500"/>
              </a:lnSpc>
              <a:buFont typeface="Arial"/>
              <a:buChar char="•"/>
            </a:pPr>
            <a:r>
              <a:rPr lang="en-US" sz="2500">
                <a:solidFill>
                  <a:srgbClr val="68C5FA"/>
                </a:solidFill>
                <a:latin typeface="Open Sans"/>
                <a:ea typeface="Open Sans"/>
                <a:cs typeface="Open Sans"/>
                <a:sym typeface="Open Sans"/>
              </a:rPr>
              <a:t>Likely reflects urbanized or higher electrification areas.</a:t>
            </a:r>
          </a:p>
          <a:p>
            <a:pPr algn="l">
              <a:lnSpc>
                <a:spcPts val="3500"/>
              </a:lnSpc>
            </a:pPr>
            <a:r>
              <a:rPr lang="en-US" sz="2500" b="1">
                <a:solidFill>
                  <a:srgbClr val="68C5FA"/>
                </a:solidFill>
                <a:latin typeface="Open Sans Bold"/>
                <a:ea typeface="Open Sans Bold"/>
                <a:cs typeface="Open Sans Bold"/>
                <a:sym typeface="Open Sans Bold"/>
              </a:rPr>
              <a:t>Cluster 1 (Red – Rare/Outliers)</a:t>
            </a:r>
          </a:p>
          <a:p>
            <a:pPr marL="539753" lvl="1" indent="-269876" algn="l">
              <a:lnSpc>
                <a:spcPts val="3500"/>
              </a:lnSpc>
              <a:buFont typeface="Arial"/>
              <a:buChar char="•"/>
            </a:pPr>
            <a:r>
              <a:rPr lang="en-US" sz="2500">
                <a:solidFill>
                  <a:srgbClr val="68C5FA"/>
                </a:solidFill>
                <a:latin typeface="Open Sans"/>
                <a:ea typeface="Open Sans"/>
                <a:cs typeface="Open Sans"/>
                <a:sym typeface="Open Sans"/>
              </a:rPr>
              <a:t>Very small cluster, nearly absent in all tiers.</a:t>
            </a:r>
          </a:p>
          <a:p>
            <a:pPr marL="539753" lvl="1" indent="-269876" algn="l">
              <a:lnSpc>
                <a:spcPts val="3500"/>
              </a:lnSpc>
              <a:buFont typeface="Arial"/>
              <a:buChar char="•"/>
            </a:pPr>
            <a:r>
              <a:rPr lang="en-US" sz="2500">
                <a:solidFill>
                  <a:srgbClr val="68C5FA"/>
                </a:solidFill>
                <a:latin typeface="Open Sans"/>
                <a:ea typeface="Open Sans"/>
                <a:cs typeface="Open Sans"/>
                <a:sym typeface="Open Sans"/>
              </a:rPr>
              <a:t>Could represent outliers or special cases.</a:t>
            </a:r>
          </a:p>
          <a:p>
            <a:pPr algn="l">
              <a:lnSpc>
                <a:spcPts val="3500"/>
              </a:lnSpc>
            </a:pPr>
            <a:endParaRPr lang="en-US" sz="2500">
              <a:solidFill>
                <a:srgbClr val="68C5FA"/>
              </a:solidFill>
              <a:latin typeface="Open Sans"/>
              <a:ea typeface="Open Sans"/>
              <a:cs typeface="Open Sans"/>
              <a:sym typeface="Open Sans"/>
            </a:endParaRPr>
          </a:p>
          <a:p>
            <a:pPr algn="l">
              <a:lnSpc>
                <a:spcPts val="3500"/>
              </a:lnSpc>
            </a:pPr>
            <a:r>
              <a:rPr lang="en-US" sz="2500" b="1">
                <a:solidFill>
                  <a:srgbClr val="68C5FA"/>
                </a:solidFill>
                <a:latin typeface="Open Sans Bold"/>
                <a:ea typeface="Open Sans Bold"/>
                <a:cs typeface="Open Sans Bold"/>
                <a:sym typeface="Open Sans Bold"/>
              </a:rPr>
              <a:t>Interpretation &amp; Insight</a:t>
            </a:r>
          </a:p>
          <a:p>
            <a:pPr marL="539753" lvl="1" indent="-269876" algn="l">
              <a:lnSpc>
                <a:spcPts val="3500"/>
              </a:lnSpc>
              <a:buFont typeface="Arial"/>
              <a:buChar char="•"/>
            </a:pPr>
            <a:r>
              <a:rPr lang="en-US" sz="2500">
                <a:solidFill>
                  <a:srgbClr val="68C5FA"/>
                </a:solidFill>
                <a:latin typeface="Open Sans"/>
                <a:ea typeface="Open Sans"/>
                <a:cs typeface="Open Sans"/>
                <a:sym typeface="Open Sans"/>
              </a:rPr>
              <a:t>Clusters do not map perfectly onto solar tiers.</a:t>
            </a:r>
          </a:p>
          <a:p>
            <a:pPr marL="539753" lvl="1" indent="-269876" algn="l">
              <a:lnSpc>
                <a:spcPts val="3500"/>
              </a:lnSpc>
              <a:buFont typeface="Arial"/>
              <a:buChar char="•"/>
            </a:pPr>
            <a:r>
              <a:rPr lang="en-US" sz="2500">
                <a:solidFill>
                  <a:srgbClr val="68C5FA"/>
                </a:solidFill>
                <a:latin typeface="Open Sans"/>
                <a:ea typeface="Open Sans"/>
                <a:cs typeface="Open Sans"/>
                <a:sym typeface="Open Sans"/>
              </a:rPr>
              <a:t>Partial alignment exists:</a:t>
            </a:r>
          </a:p>
          <a:p>
            <a:pPr marL="1079505" lvl="2" indent="-359835" algn="l">
              <a:lnSpc>
                <a:spcPts val="3500"/>
              </a:lnSpc>
              <a:buFont typeface="Arial"/>
              <a:buChar char="⚬"/>
            </a:pPr>
            <a:r>
              <a:rPr lang="en-US" sz="2500">
                <a:solidFill>
                  <a:srgbClr val="68C5FA"/>
                </a:solidFill>
                <a:latin typeface="Open Sans"/>
                <a:ea typeface="Open Sans"/>
                <a:cs typeface="Open Sans"/>
                <a:sym typeface="Open Sans"/>
              </a:rPr>
              <a:t>High Tier - more likely in Cluster 2.</a:t>
            </a:r>
          </a:p>
          <a:p>
            <a:pPr marL="1079505" lvl="2" indent="-359835" algn="l">
              <a:lnSpc>
                <a:spcPts val="3500"/>
              </a:lnSpc>
              <a:buFont typeface="Arial"/>
              <a:buChar char="⚬"/>
            </a:pPr>
            <a:r>
              <a:rPr lang="en-US" sz="2500">
                <a:solidFill>
                  <a:srgbClr val="68C5FA"/>
                </a:solidFill>
                <a:latin typeface="Open Sans"/>
                <a:ea typeface="Open Sans"/>
                <a:cs typeface="Open Sans"/>
                <a:sym typeface="Open Sans"/>
              </a:rPr>
              <a:t>Low &amp; Medium Tiers - dominated by Cluster 0.</a:t>
            </a:r>
          </a:p>
          <a:p>
            <a:pPr marL="539753" lvl="1" indent="-269876" algn="l">
              <a:lnSpc>
                <a:spcPts val="3500"/>
              </a:lnSpc>
              <a:buFont typeface="Arial"/>
              <a:buChar char="•"/>
            </a:pPr>
            <a:r>
              <a:rPr lang="en-US" sz="2500">
                <a:solidFill>
                  <a:srgbClr val="68C5FA"/>
                </a:solidFill>
                <a:latin typeface="Open Sans"/>
                <a:ea typeface="Open Sans"/>
                <a:cs typeface="Open Sans"/>
                <a:sym typeface="Open Sans"/>
              </a:rPr>
              <a:t>Cluster 1 is too small to impact interpretation.</a:t>
            </a:r>
          </a:p>
          <a:p>
            <a:pPr algn="l">
              <a:lnSpc>
                <a:spcPts val="3500"/>
              </a:lnSpc>
            </a:pPr>
            <a:endParaRPr lang="en-US" sz="2500">
              <a:solidFill>
                <a:srgbClr val="68C5FA"/>
              </a:solidFill>
              <a:latin typeface="Open Sans"/>
              <a:ea typeface="Open Sans"/>
              <a:cs typeface="Open Sans"/>
              <a:sym typeface="Open Sans"/>
            </a:endParaRPr>
          </a:p>
          <a:p>
            <a:pPr algn="l">
              <a:lnSpc>
                <a:spcPts val="3500"/>
              </a:lnSpc>
            </a:pPr>
            <a:r>
              <a:rPr lang="en-US" sz="2500">
                <a:solidFill>
                  <a:srgbClr val="68C5FA"/>
                </a:solidFill>
                <a:latin typeface="Open Sans"/>
                <a:ea typeface="Open Sans"/>
                <a:cs typeface="Open Sans"/>
                <a:sym typeface="Open Sans"/>
              </a:rPr>
              <a:t>Clustering highlights broad population vs. advanced electrification profiles, but solar tiers cut across multiple clusters.</a:t>
            </a:r>
          </a:p>
        </p:txBody>
      </p:sp>
      <p:sp>
        <p:nvSpPr>
          <p:cNvPr id="5" name="TextBox 5"/>
          <p:cNvSpPr txBox="1"/>
          <p:nvPr/>
        </p:nvSpPr>
        <p:spPr>
          <a:xfrm>
            <a:off x="10768089" y="2296120"/>
            <a:ext cx="6635750" cy="375285"/>
          </a:xfrm>
          <a:prstGeom prst="rect">
            <a:avLst/>
          </a:prstGeom>
        </p:spPr>
        <p:txBody>
          <a:bodyPr lIns="0" tIns="0" rIns="0" bIns="0" rtlCol="0" anchor="t">
            <a:spAutoFit/>
          </a:bodyPr>
          <a:lstStyle/>
          <a:p>
            <a:pPr algn="ctr">
              <a:lnSpc>
                <a:spcPts val="3000"/>
              </a:lnSpc>
              <a:spcBef>
                <a:spcPct val="0"/>
              </a:spcBef>
            </a:pPr>
            <a:r>
              <a:rPr lang="en-US" sz="2400" b="1" spc="-60">
                <a:solidFill>
                  <a:srgbClr val="FFFFFF"/>
                </a:solidFill>
                <a:latin typeface="Canva Sans Bold"/>
                <a:ea typeface="Canva Sans Bold"/>
                <a:cs typeface="Canva Sans Bold"/>
                <a:sym typeface="Canva Sans Bold"/>
              </a:rPr>
              <a:t>CLUSTER–TIER RELATIONSHIP OBSERVATIONS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flipH="1">
            <a:off x="15830107" y="-543"/>
            <a:ext cx="2457893" cy="2058485"/>
          </a:xfrm>
          <a:custGeom>
            <a:avLst/>
            <a:gdLst/>
            <a:ahLst/>
            <a:cxnLst/>
            <a:rect l="l" t="t" r="r" b="b"/>
            <a:pathLst>
              <a:path w="2457893" h="2058485">
                <a:moveTo>
                  <a:pt x="2457893" y="0"/>
                </a:moveTo>
                <a:lnTo>
                  <a:pt x="0" y="0"/>
                </a:lnTo>
                <a:lnTo>
                  <a:pt x="0" y="2058486"/>
                </a:lnTo>
                <a:lnTo>
                  <a:pt x="2457893" y="2058486"/>
                </a:lnTo>
                <a:lnTo>
                  <a:pt x="245789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494857" y="2845500"/>
            <a:ext cx="6283044" cy="5680658"/>
          </a:xfrm>
          <a:custGeom>
            <a:avLst/>
            <a:gdLst/>
            <a:ahLst/>
            <a:cxnLst/>
            <a:rect l="l" t="t" r="r" b="b"/>
            <a:pathLst>
              <a:path w="6283044" h="5680658">
                <a:moveTo>
                  <a:pt x="0" y="0"/>
                </a:moveTo>
                <a:lnTo>
                  <a:pt x="6283044" y="0"/>
                </a:lnTo>
                <a:lnTo>
                  <a:pt x="6283044" y="5680657"/>
                </a:lnTo>
                <a:lnTo>
                  <a:pt x="0" y="5680657"/>
                </a:lnTo>
                <a:lnTo>
                  <a:pt x="0" y="0"/>
                </a:lnTo>
                <a:close/>
              </a:path>
            </a:pathLst>
          </a:custGeom>
          <a:blipFill>
            <a:blip r:embed="rId4"/>
            <a:stretch>
              <a:fillRect l="-27675" r="-26218"/>
            </a:stretch>
          </a:blipFill>
        </p:spPr>
        <p:txBody>
          <a:bodyPr/>
          <a:lstStyle/>
          <a:p>
            <a:endParaRPr lang="en-US"/>
          </a:p>
        </p:txBody>
      </p:sp>
      <p:sp>
        <p:nvSpPr>
          <p:cNvPr id="4" name="TextBox 4"/>
          <p:cNvSpPr txBox="1"/>
          <p:nvPr/>
        </p:nvSpPr>
        <p:spPr>
          <a:xfrm>
            <a:off x="459470" y="971550"/>
            <a:ext cx="10669316" cy="9048750"/>
          </a:xfrm>
          <a:prstGeom prst="rect">
            <a:avLst/>
          </a:prstGeom>
        </p:spPr>
        <p:txBody>
          <a:bodyPr lIns="0" tIns="0" rIns="0" bIns="0" rtlCol="0" anchor="t">
            <a:spAutoFit/>
          </a:bodyPr>
          <a:lstStyle/>
          <a:p>
            <a:pPr algn="l">
              <a:lnSpc>
                <a:spcPts val="4200"/>
              </a:lnSpc>
            </a:pPr>
            <a:r>
              <a:rPr lang="en-US" sz="3000">
                <a:solidFill>
                  <a:srgbClr val="68C5FA"/>
                </a:solidFill>
                <a:latin typeface="Open Sans"/>
                <a:ea typeface="Open Sans"/>
                <a:cs typeface="Open Sans"/>
                <a:sym typeface="Open Sans"/>
              </a:rPr>
              <a:t>This map illustrates the distribution of solar performance across regions in Nigeria, categorized into Low (red), Medium (yellow), and High (green). Most regions fall into the Low tier, showing widespread underperformance, while Medium-tier areas are scattered as transitional zones. High performance is concentrated in pockets of the southwest, southeast, and parts of north-central Nigeria, often linked to stronger infrastructure, urbanization, or richer solar resources.</a:t>
            </a:r>
          </a:p>
          <a:p>
            <a:pPr algn="l">
              <a:lnSpc>
                <a:spcPts val="4200"/>
              </a:lnSpc>
            </a:pPr>
            <a:endParaRPr lang="en-US" sz="3000">
              <a:solidFill>
                <a:srgbClr val="68C5FA"/>
              </a:solidFill>
              <a:latin typeface="Open Sans"/>
              <a:ea typeface="Open Sans"/>
              <a:cs typeface="Open Sans"/>
              <a:sym typeface="Open Sans"/>
            </a:endParaRPr>
          </a:p>
          <a:p>
            <a:pPr algn="l">
              <a:lnSpc>
                <a:spcPts val="4200"/>
              </a:lnSpc>
            </a:pPr>
            <a:r>
              <a:rPr lang="en-US" sz="3000">
                <a:solidFill>
                  <a:srgbClr val="68C5FA"/>
                </a:solidFill>
                <a:latin typeface="Open Sans"/>
                <a:ea typeface="Open Sans"/>
                <a:cs typeface="Open Sans"/>
                <a:sym typeface="Open Sans"/>
              </a:rPr>
              <a:t>Overall, the map highlights clear spatial patterns: urban and economically active areas achieve higher performance, while rural or less-developed zones lag behind. The dominance of Low-tier regions underscores the need for targeted solar investment and policy action, while the clustering of High-tier regions shows how local factors strongly influence solar outcomes.</a:t>
            </a:r>
          </a:p>
        </p:txBody>
      </p:sp>
      <p:sp>
        <p:nvSpPr>
          <p:cNvPr id="5" name="TextBox 5"/>
          <p:cNvSpPr txBox="1"/>
          <p:nvPr/>
        </p:nvSpPr>
        <p:spPr>
          <a:xfrm>
            <a:off x="4864153" y="257933"/>
            <a:ext cx="7349034" cy="375285"/>
          </a:xfrm>
          <a:prstGeom prst="rect">
            <a:avLst/>
          </a:prstGeom>
        </p:spPr>
        <p:txBody>
          <a:bodyPr lIns="0" tIns="0" rIns="0" bIns="0" rtlCol="0" anchor="t">
            <a:spAutoFit/>
          </a:bodyPr>
          <a:lstStyle/>
          <a:p>
            <a:pPr algn="ctr">
              <a:lnSpc>
                <a:spcPts val="3000"/>
              </a:lnSpc>
              <a:spcBef>
                <a:spcPct val="0"/>
              </a:spcBef>
            </a:pPr>
            <a:r>
              <a:rPr lang="en-US" sz="2400" b="1" spc="-60">
                <a:solidFill>
                  <a:srgbClr val="FFFFFF"/>
                </a:solidFill>
                <a:latin typeface="Canva Sans Bold"/>
                <a:ea typeface="Canva Sans Bold"/>
                <a:cs typeface="Canva Sans Bold"/>
                <a:sym typeface="Canva Sans Bold"/>
              </a:rPr>
              <a:t>REGIONAL SOLAR PERFORMANCE CLASSIFICATION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33" name="Right Triangle 32">
            <a:extLst>
              <a:ext uri="{FF2B5EF4-FFF2-40B4-BE49-F238E27FC236}">
                <a16:creationId xmlns:a16="http://schemas.microsoft.com/office/drawing/2014/main" id="{E726B416-8526-1797-16CD-15F52B0B6EF4}"/>
              </a:ext>
            </a:extLst>
          </p:cNvPr>
          <p:cNvSpPr/>
          <p:nvPr/>
        </p:nvSpPr>
        <p:spPr>
          <a:xfrm rot="21321214">
            <a:off x="17364863" y="2229831"/>
            <a:ext cx="575992" cy="2025391"/>
          </a:xfrm>
          <a:prstGeom prst="rtTriangle">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7ECA7723-A866-7C53-6B50-B96B428103BA}"/>
              </a:ext>
            </a:extLst>
          </p:cNvPr>
          <p:cNvSpPr/>
          <p:nvPr/>
        </p:nvSpPr>
        <p:spPr>
          <a:xfrm rot="21321214">
            <a:off x="17630919" y="2259907"/>
            <a:ext cx="575992" cy="2025391"/>
          </a:xfrm>
          <a:prstGeom prst="rtTriangle">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0FB80AB-1A7D-09D6-287C-136B0633188D}"/>
              </a:ext>
            </a:extLst>
          </p:cNvPr>
          <p:cNvSpPr/>
          <p:nvPr/>
        </p:nvSpPr>
        <p:spPr>
          <a:xfrm>
            <a:off x="1832353" y="5143500"/>
            <a:ext cx="1791479" cy="864179"/>
          </a:xfrm>
          <a:prstGeom prst="rect">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3627CA6E-958A-20BF-8440-BA6ECFAB6085}"/>
              </a:ext>
            </a:extLst>
          </p:cNvPr>
          <p:cNvSpPr/>
          <p:nvPr/>
        </p:nvSpPr>
        <p:spPr>
          <a:xfrm rot="11882262">
            <a:off x="988858" y="5590981"/>
            <a:ext cx="2260795" cy="2808484"/>
          </a:xfrm>
          <a:prstGeom prst="rtTriangle">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C1BA025-1714-21B5-6819-5535E3B3328F}"/>
              </a:ext>
            </a:extLst>
          </p:cNvPr>
          <p:cNvSpPr/>
          <p:nvPr/>
        </p:nvSpPr>
        <p:spPr>
          <a:xfrm>
            <a:off x="1600200" y="2627863"/>
            <a:ext cx="16019795" cy="2837287"/>
          </a:xfrm>
          <a:prstGeom prst="rect">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59ED968-EA8E-84F7-4CCE-80665B2932A7}"/>
              </a:ext>
            </a:extLst>
          </p:cNvPr>
          <p:cNvSpPr/>
          <p:nvPr/>
        </p:nvSpPr>
        <p:spPr>
          <a:xfrm>
            <a:off x="2786508" y="3832097"/>
            <a:ext cx="15250044" cy="4711419"/>
          </a:xfrm>
          <a:prstGeom prst="rect">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2366797" y="214531"/>
            <a:ext cx="13554405" cy="2082165"/>
          </a:xfrm>
          <a:prstGeom prst="rect">
            <a:avLst/>
          </a:prstGeom>
        </p:spPr>
        <p:txBody>
          <a:bodyPr lIns="0" tIns="0" rIns="0" bIns="0" rtlCol="0" anchor="t">
            <a:spAutoFit/>
          </a:bodyPr>
          <a:lstStyle/>
          <a:p>
            <a:pPr algn="ctr">
              <a:lnSpc>
                <a:spcPts val="8749"/>
              </a:lnSpc>
            </a:pPr>
            <a:r>
              <a:rPr lang="en-US" sz="6999" b="1" spc="-174">
                <a:solidFill>
                  <a:srgbClr val="6FC5F6"/>
                </a:solidFill>
                <a:latin typeface="Gotham Heavy"/>
                <a:ea typeface="Gotham Heavy"/>
                <a:cs typeface="Gotham Heavy"/>
                <a:sym typeface="Gotham Heavy"/>
              </a:rPr>
              <a:t>METHODOLOGY</a:t>
            </a:r>
          </a:p>
          <a:p>
            <a:pPr algn="ctr">
              <a:lnSpc>
                <a:spcPts val="7750"/>
              </a:lnSpc>
            </a:pPr>
            <a:r>
              <a:rPr lang="en-US" sz="6200" b="1" spc="-155">
                <a:solidFill>
                  <a:srgbClr val="FFFFFF"/>
                </a:solidFill>
                <a:latin typeface="Gotham Heavy"/>
                <a:ea typeface="Gotham Heavy"/>
                <a:cs typeface="Gotham Heavy"/>
                <a:sym typeface="Gotham Heavy"/>
              </a:rPr>
              <a:t>Overview</a:t>
            </a:r>
          </a:p>
        </p:txBody>
      </p:sp>
      <p:sp>
        <p:nvSpPr>
          <p:cNvPr id="7" name="Freeform 7"/>
          <p:cNvSpPr/>
          <p:nvPr/>
        </p:nvSpPr>
        <p:spPr>
          <a:xfrm flipH="1">
            <a:off x="15921203" y="347881"/>
            <a:ext cx="1101044" cy="744581"/>
          </a:xfrm>
          <a:custGeom>
            <a:avLst/>
            <a:gdLst/>
            <a:ahLst/>
            <a:cxnLst/>
            <a:rect l="l" t="t" r="r" b="b"/>
            <a:pathLst>
              <a:path w="1101044" h="744581">
                <a:moveTo>
                  <a:pt x="1101044" y="0"/>
                </a:moveTo>
                <a:lnTo>
                  <a:pt x="0" y="0"/>
                </a:lnTo>
                <a:lnTo>
                  <a:pt x="0" y="744582"/>
                </a:lnTo>
                <a:lnTo>
                  <a:pt x="1101044" y="744582"/>
                </a:lnTo>
                <a:lnTo>
                  <a:pt x="110104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93147" y="347881"/>
            <a:ext cx="1101044" cy="744581"/>
          </a:xfrm>
          <a:custGeom>
            <a:avLst/>
            <a:gdLst/>
            <a:ahLst/>
            <a:cxnLst/>
            <a:rect l="l" t="t" r="r" b="b"/>
            <a:pathLst>
              <a:path w="1101044" h="744581">
                <a:moveTo>
                  <a:pt x="0" y="0"/>
                </a:moveTo>
                <a:lnTo>
                  <a:pt x="1101044" y="0"/>
                </a:lnTo>
                <a:lnTo>
                  <a:pt x="1101044" y="744582"/>
                </a:lnTo>
                <a:lnTo>
                  <a:pt x="0" y="7445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flipV="1">
            <a:off x="-1" y="6007680"/>
            <a:ext cx="2230581" cy="2888956"/>
          </a:xfrm>
          <a:custGeom>
            <a:avLst/>
            <a:gdLst/>
            <a:ahLst/>
            <a:cxnLst/>
            <a:rect l="l" t="t" r="r" b="b"/>
            <a:pathLst>
              <a:path w="3449500" h="2888956">
                <a:moveTo>
                  <a:pt x="0" y="2888957"/>
                </a:moveTo>
                <a:lnTo>
                  <a:pt x="3449500" y="2888957"/>
                </a:lnTo>
                <a:lnTo>
                  <a:pt x="3449500" y="0"/>
                </a:lnTo>
                <a:lnTo>
                  <a:pt x="0" y="0"/>
                </a:lnTo>
                <a:lnTo>
                  <a:pt x="0" y="2888957"/>
                </a:lnTo>
                <a:close/>
              </a:path>
            </a:pathLst>
          </a:custGeom>
          <a:blipFill>
            <a:blip r:embed="rId4">
              <a:extLst>
                <a:ext uri="{96DAC541-7B7A-43D3-8B79-37D633B846F1}">
                  <asvg:svgBlip xmlns:asvg="http://schemas.microsoft.com/office/drawing/2016/SVG/main" r:embed="rId5"/>
                </a:ext>
              </a:extLst>
            </a:blip>
            <a:stretch>
              <a:fillRect l="-54646"/>
            </a:stretch>
          </a:blipFill>
        </p:spPr>
        <p:txBody>
          <a:bodyPr/>
          <a:lstStyle/>
          <a:p>
            <a:endParaRPr lang="en-US"/>
          </a:p>
        </p:txBody>
      </p:sp>
      <p:sp>
        <p:nvSpPr>
          <p:cNvPr id="10" name="Freeform 10"/>
          <p:cNvSpPr/>
          <p:nvPr/>
        </p:nvSpPr>
        <p:spPr>
          <a:xfrm>
            <a:off x="0" y="8896637"/>
            <a:ext cx="9157922" cy="1320267"/>
          </a:xfrm>
          <a:custGeom>
            <a:avLst/>
            <a:gdLst/>
            <a:ahLst/>
            <a:cxnLst/>
            <a:rect l="l" t="t" r="r" b="b"/>
            <a:pathLst>
              <a:path w="9157922" h="1320267">
                <a:moveTo>
                  <a:pt x="0" y="0"/>
                </a:moveTo>
                <a:lnTo>
                  <a:pt x="9157922" y="0"/>
                </a:lnTo>
                <a:lnTo>
                  <a:pt x="9157922" y="1320267"/>
                </a:lnTo>
                <a:lnTo>
                  <a:pt x="0" y="13202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9130078" y="8896637"/>
            <a:ext cx="9157922" cy="1320267"/>
          </a:xfrm>
          <a:custGeom>
            <a:avLst/>
            <a:gdLst/>
            <a:ahLst/>
            <a:cxnLst/>
            <a:rect l="l" t="t" r="r" b="b"/>
            <a:pathLst>
              <a:path w="9157922" h="1320267">
                <a:moveTo>
                  <a:pt x="0" y="0"/>
                </a:moveTo>
                <a:lnTo>
                  <a:pt x="9157922" y="0"/>
                </a:lnTo>
                <a:lnTo>
                  <a:pt x="9157922" y="1320267"/>
                </a:lnTo>
                <a:lnTo>
                  <a:pt x="0" y="13202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18036552" y="3737839"/>
            <a:ext cx="251448" cy="4853998"/>
            <a:chOff x="0" y="0"/>
            <a:chExt cx="66225" cy="1278419"/>
          </a:xfrm>
        </p:grpSpPr>
        <p:sp>
          <p:nvSpPr>
            <p:cNvPr id="13" name="Freeform 13"/>
            <p:cNvSpPr/>
            <p:nvPr/>
          </p:nvSpPr>
          <p:spPr>
            <a:xfrm>
              <a:off x="0" y="0"/>
              <a:ext cx="66225" cy="1278419"/>
            </a:xfrm>
            <a:custGeom>
              <a:avLst/>
              <a:gdLst/>
              <a:ahLst/>
              <a:cxnLst/>
              <a:rect l="l" t="t" r="r" b="b"/>
              <a:pathLst>
                <a:path w="66225" h="1278419">
                  <a:moveTo>
                    <a:pt x="0" y="0"/>
                  </a:moveTo>
                  <a:lnTo>
                    <a:pt x="66225" y="0"/>
                  </a:lnTo>
                  <a:lnTo>
                    <a:pt x="66225" y="1278419"/>
                  </a:lnTo>
                  <a:lnTo>
                    <a:pt x="0" y="1278419"/>
                  </a:lnTo>
                  <a:close/>
                </a:path>
              </a:pathLst>
            </a:custGeom>
            <a:solidFill>
              <a:srgbClr val="012157"/>
            </a:solidFill>
          </p:spPr>
          <p:txBody>
            <a:bodyPr/>
            <a:lstStyle/>
            <a:p>
              <a:endParaRPr lang="en-US"/>
            </a:p>
          </p:txBody>
        </p:sp>
        <p:sp>
          <p:nvSpPr>
            <p:cNvPr id="14" name="TextBox 14"/>
            <p:cNvSpPr txBox="1"/>
            <p:nvPr/>
          </p:nvSpPr>
          <p:spPr>
            <a:xfrm>
              <a:off x="0" y="76200"/>
              <a:ext cx="66225" cy="1202219"/>
            </a:xfrm>
            <a:prstGeom prst="rect">
              <a:avLst/>
            </a:prstGeom>
          </p:spPr>
          <p:txBody>
            <a:bodyPr lIns="50800" tIns="50800" rIns="50800" bIns="50800" rtlCol="0" anchor="ctr"/>
            <a:lstStyle/>
            <a:p>
              <a:pPr algn="ctr">
                <a:lnSpc>
                  <a:spcPts val="2064"/>
                </a:lnSpc>
              </a:pPr>
              <a:endParaRPr/>
            </a:p>
          </p:txBody>
        </p:sp>
      </p:grpSp>
      <p:grpSp>
        <p:nvGrpSpPr>
          <p:cNvPr id="15" name="Group 15"/>
          <p:cNvGrpSpPr/>
          <p:nvPr/>
        </p:nvGrpSpPr>
        <p:grpSpPr>
          <a:xfrm>
            <a:off x="505831" y="1548812"/>
            <a:ext cx="1072139" cy="4141376"/>
            <a:chOff x="0" y="0"/>
            <a:chExt cx="282374" cy="1090733"/>
          </a:xfrm>
        </p:grpSpPr>
        <p:sp>
          <p:nvSpPr>
            <p:cNvPr id="16" name="Freeform 16"/>
            <p:cNvSpPr/>
            <p:nvPr/>
          </p:nvSpPr>
          <p:spPr>
            <a:xfrm>
              <a:off x="0" y="0"/>
              <a:ext cx="282374" cy="1090733"/>
            </a:xfrm>
            <a:custGeom>
              <a:avLst/>
              <a:gdLst/>
              <a:ahLst/>
              <a:cxnLst/>
              <a:rect l="l" t="t" r="r" b="b"/>
              <a:pathLst>
                <a:path w="282374" h="1090733">
                  <a:moveTo>
                    <a:pt x="0" y="0"/>
                  </a:moveTo>
                  <a:lnTo>
                    <a:pt x="282374" y="0"/>
                  </a:lnTo>
                  <a:lnTo>
                    <a:pt x="282374" y="1090733"/>
                  </a:lnTo>
                  <a:lnTo>
                    <a:pt x="0" y="1090733"/>
                  </a:lnTo>
                  <a:close/>
                </a:path>
              </a:pathLst>
            </a:custGeom>
            <a:solidFill>
              <a:srgbClr val="012157"/>
            </a:solidFill>
          </p:spPr>
          <p:txBody>
            <a:bodyPr/>
            <a:lstStyle/>
            <a:p>
              <a:endParaRPr lang="en-US"/>
            </a:p>
          </p:txBody>
        </p:sp>
        <p:sp>
          <p:nvSpPr>
            <p:cNvPr id="17" name="TextBox 17"/>
            <p:cNvSpPr txBox="1"/>
            <p:nvPr/>
          </p:nvSpPr>
          <p:spPr>
            <a:xfrm>
              <a:off x="0" y="76200"/>
              <a:ext cx="282374" cy="1014533"/>
            </a:xfrm>
            <a:prstGeom prst="rect">
              <a:avLst/>
            </a:prstGeom>
          </p:spPr>
          <p:txBody>
            <a:bodyPr lIns="50800" tIns="50800" rIns="50800" bIns="50800" rtlCol="0" anchor="ctr"/>
            <a:lstStyle/>
            <a:p>
              <a:pPr algn="ctr">
                <a:lnSpc>
                  <a:spcPts val="2064"/>
                </a:lnSpc>
              </a:pPr>
              <a:endParaRPr/>
            </a:p>
          </p:txBody>
        </p:sp>
      </p:grpSp>
      <p:grpSp>
        <p:nvGrpSpPr>
          <p:cNvPr id="18" name="Group 18"/>
          <p:cNvGrpSpPr/>
          <p:nvPr/>
        </p:nvGrpSpPr>
        <p:grpSpPr>
          <a:xfrm>
            <a:off x="-1" y="0"/>
            <a:ext cx="505831" cy="5143500"/>
            <a:chOff x="0" y="0"/>
            <a:chExt cx="289862" cy="1354667"/>
          </a:xfrm>
        </p:grpSpPr>
        <p:sp>
          <p:nvSpPr>
            <p:cNvPr id="19" name="Freeform 19"/>
            <p:cNvSpPr/>
            <p:nvPr/>
          </p:nvSpPr>
          <p:spPr>
            <a:xfrm>
              <a:off x="0" y="0"/>
              <a:ext cx="289862" cy="1354667"/>
            </a:xfrm>
            <a:custGeom>
              <a:avLst/>
              <a:gdLst/>
              <a:ahLst/>
              <a:cxnLst/>
              <a:rect l="l" t="t" r="r" b="b"/>
              <a:pathLst>
                <a:path w="289862" h="1354667">
                  <a:moveTo>
                    <a:pt x="0" y="0"/>
                  </a:moveTo>
                  <a:lnTo>
                    <a:pt x="289862" y="0"/>
                  </a:lnTo>
                  <a:lnTo>
                    <a:pt x="289862" y="1354667"/>
                  </a:lnTo>
                  <a:lnTo>
                    <a:pt x="0" y="1354667"/>
                  </a:lnTo>
                  <a:close/>
                </a:path>
              </a:pathLst>
            </a:custGeom>
            <a:solidFill>
              <a:srgbClr val="6FC5F6"/>
            </a:solidFill>
          </p:spPr>
          <p:txBody>
            <a:bodyPr/>
            <a:lstStyle/>
            <a:p>
              <a:endParaRPr lang="en-US"/>
            </a:p>
          </p:txBody>
        </p:sp>
        <p:sp>
          <p:nvSpPr>
            <p:cNvPr id="20" name="TextBox 20"/>
            <p:cNvSpPr txBox="1"/>
            <p:nvPr/>
          </p:nvSpPr>
          <p:spPr>
            <a:xfrm>
              <a:off x="0" y="76200"/>
              <a:ext cx="289862" cy="1278467"/>
            </a:xfrm>
            <a:prstGeom prst="rect">
              <a:avLst/>
            </a:prstGeom>
          </p:spPr>
          <p:txBody>
            <a:bodyPr lIns="50800" tIns="50800" rIns="50800" bIns="50800" rtlCol="0" anchor="ctr"/>
            <a:lstStyle/>
            <a:p>
              <a:pPr algn="ctr">
                <a:lnSpc>
                  <a:spcPts val="2064"/>
                </a:lnSpc>
              </a:pPr>
              <a:endParaRPr/>
            </a:p>
          </p:txBody>
        </p:sp>
      </p:grpSp>
      <p:sp>
        <p:nvSpPr>
          <p:cNvPr id="21" name="TextBox 21"/>
          <p:cNvSpPr txBox="1"/>
          <p:nvPr/>
        </p:nvSpPr>
        <p:spPr>
          <a:xfrm>
            <a:off x="925358" y="9135765"/>
            <a:ext cx="1305223" cy="541782"/>
          </a:xfrm>
          <a:prstGeom prst="rect">
            <a:avLst/>
          </a:prstGeom>
        </p:spPr>
        <p:txBody>
          <a:bodyPr lIns="0" tIns="0" rIns="0" bIns="0" rtlCol="0" anchor="t">
            <a:spAutoFit/>
          </a:bodyPr>
          <a:lstStyle/>
          <a:p>
            <a:pPr algn="ctr">
              <a:lnSpc>
                <a:spcPts val="2064"/>
              </a:lnSpc>
            </a:pPr>
            <a:r>
              <a:rPr lang="en-US" sz="2200" b="1" spc="-60" dirty="0">
                <a:solidFill>
                  <a:srgbClr val="FFFFFF"/>
                </a:solidFill>
                <a:latin typeface="Gotham Heavy"/>
                <a:ea typeface="Gotham Heavy"/>
                <a:cs typeface="Gotham Heavy"/>
                <a:sym typeface="Gotham Heavy"/>
              </a:rPr>
              <a:t>Data</a:t>
            </a:r>
          </a:p>
          <a:p>
            <a:pPr algn="ctr">
              <a:lnSpc>
                <a:spcPts val="2064"/>
              </a:lnSpc>
            </a:pPr>
            <a:r>
              <a:rPr lang="en-US" sz="2200" b="1" spc="-60" dirty="0">
                <a:solidFill>
                  <a:srgbClr val="FFFFFF"/>
                </a:solidFill>
                <a:latin typeface="Gotham Heavy"/>
                <a:ea typeface="Gotham Heavy"/>
                <a:cs typeface="Gotham Heavy"/>
                <a:sym typeface="Gotham Heavy"/>
              </a:rPr>
              <a:t>Cleaning</a:t>
            </a:r>
          </a:p>
        </p:txBody>
      </p:sp>
      <p:sp>
        <p:nvSpPr>
          <p:cNvPr id="22" name="TextBox 22"/>
          <p:cNvSpPr txBox="1"/>
          <p:nvPr/>
        </p:nvSpPr>
        <p:spPr>
          <a:xfrm>
            <a:off x="3623832" y="9264353"/>
            <a:ext cx="2062659" cy="284607"/>
          </a:xfrm>
          <a:prstGeom prst="rect">
            <a:avLst/>
          </a:prstGeom>
        </p:spPr>
        <p:txBody>
          <a:bodyPr lIns="0" tIns="0" rIns="0" bIns="0" rtlCol="0" anchor="t">
            <a:spAutoFit/>
          </a:bodyPr>
          <a:lstStyle/>
          <a:p>
            <a:pPr algn="ctr">
              <a:lnSpc>
                <a:spcPts val="2064"/>
              </a:lnSpc>
            </a:pPr>
            <a:r>
              <a:rPr lang="en-US" sz="2400" b="1" spc="-60">
                <a:solidFill>
                  <a:srgbClr val="FFFFFF"/>
                </a:solidFill>
                <a:latin typeface="Gotham Bold"/>
                <a:ea typeface="Gotham Bold"/>
                <a:cs typeface="Gotham Bold"/>
                <a:sym typeface="Gotham Bold"/>
              </a:rPr>
              <a:t>Winsorization</a:t>
            </a:r>
          </a:p>
        </p:txBody>
      </p:sp>
      <p:sp>
        <p:nvSpPr>
          <p:cNvPr id="23" name="TextBox 23"/>
          <p:cNvSpPr txBox="1"/>
          <p:nvPr/>
        </p:nvSpPr>
        <p:spPr>
          <a:xfrm>
            <a:off x="6943790" y="9135765"/>
            <a:ext cx="1403052" cy="538609"/>
          </a:xfrm>
          <a:prstGeom prst="rect">
            <a:avLst/>
          </a:prstGeom>
        </p:spPr>
        <p:txBody>
          <a:bodyPr lIns="0" tIns="0" rIns="0" bIns="0" rtlCol="0" anchor="t">
            <a:spAutoFit/>
          </a:bodyPr>
          <a:lstStyle/>
          <a:p>
            <a:pPr algn="ctr">
              <a:lnSpc>
                <a:spcPts val="2064"/>
              </a:lnSpc>
            </a:pPr>
            <a:r>
              <a:rPr lang="en-US" sz="2200" b="1" spc="-60" dirty="0">
                <a:solidFill>
                  <a:srgbClr val="FFFFFF"/>
                </a:solidFill>
                <a:latin typeface="Gotham Bold"/>
                <a:ea typeface="Gotham Bold"/>
                <a:cs typeface="Gotham Bold"/>
                <a:sym typeface="Gotham Bold"/>
              </a:rPr>
              <a:t>Encoding</a:t>
            </a:r>
          </a:p>
          <a:p>
            <a:pPr algn="ctr">
              <a:lnSpc>
                <a:spcPts val="2064"/>
              </a:lnSpc>
            </a:pPr>
            <a:r>
              <a:rPr lang="en-US" sz="2200" b="1" spc="-60" dirty="0">
                <a:solidFill>
                  <a:srgbClr val="FFFFFF"/>
                </a:solidFill>
                <a:latin typeface="Gotham Bold"/>
                <a:ea typeface="Gotham Bold"/>
                <a:cs typeface="Gotham Bold"/>
                <a:sym typeface="Gotham Bold"/>
              </a:rPr>
              <a:t>&amp; Scaling</a:t>
            </a:r>
          </a:p>
        </p:txBody>
      </p:sp>
      <p:sp>
        <p:nvSpPr>
          <p:cNvPr id="24" name="TextBox 24"/>
          <p:cNvSpPr txBox="1"/>
          <p:nvPr/>
        </p:nvSpPr>
        <p:spPr>
          <a:xfrm>
            <a:off x="9821481" y="9135765"/>
            <a:ext cx="1786830" cy="538994"/>
          </a:xfrm>
          <a:prstGeom prst="rect">
            <a:avLst/>
          </a:prstGeom>
        </p:spPr>
        <p:txBody>
          <a:bodyPr lIns="0" tIns="0" rIns="0" bIns="0" rtlCol="0" anchor="t">
            <a:spAutoFit/>
          </a:bodyPr>
          <a:lstStyle/>
          <a:p>
            <a:pPr algn="ctr">
              <a:lnSpc>
                <a:spcPts val="2064"/>
              </a:lnSpc>
            </a:pPr>
            <a:r>
              <a:rPr lang="en-US" sz="2200" b="1" spc="-60" dirty="0" err="1">
                <a:solidFill>
                  <a:srgbClr val="FFFFFF"/>
                </a:solidFill>
                <a:latin typeface="Gotham Bold"/>
                <a:ea typeface="Gotham Bold"/>
                <a:cs typeface="Gotham Bold"/>
                <a:sym typeface="Gotham Bold"/>
              </a:rPr>
              <a:t>GeoFeature</a:t>
            </a:r>
            <a:endParaRPr lang="en-US" sz="2200" b="1" spc="-60" dirty="0">
              <a:solidFill>
                <a:srgbClr val="FFFFFF"/>
              </a:solidFill>
              <a:latin typeface="Gotham Bold"/>
              <a:ea typeface="Gotham Bold"/>
              <a:cs typeface="Gotham Bold"/>
              <a:sym typeface="Gotham Bold"/>
            </a:endParaRPr>
          </a:p>
          <a:p>
            <a:pPr algn="ctr">
              <a:lnSpc>
                <a:spcPts val="2064"/>
              </a:lnSpc>
            </a:pPr>
            <a:r>
              <a:rPr lang="en-US" sz="2200" b="1" spc="-60" dirty="0">
                <a:solidFill>
                  <a:srgbClr val="FFFFFF"/>
                </a:solidFill>
                <a:latin typeface="Gotham Bold"/>
                <a:ea typeface="Gotham Bold"/>
                <a:cs typeface="Gotham Bold"/>
                <a:sym typeface="Gotham Bold"/>
              </a:rPr>
              <a:t>Engineering</a:t>
            </a:r>
          </a:p>
        </p:txBody>
      </p:sp>
      <p:sp>
        <p:nvSpPr>
          <p:cNvPr id="25" name="TextBox 25"/>
          <p:cNvSpPr txBox="1"/>
          <p:nvPr/>
        </p:nvSpPr>
        <p:spPr>
          <a:xfrm>
            <a:off x="12659882" y="9135765"/>
            <a:ext cx="2134890" cy="541782"/>
          </a:xfrm>
          <a:prstGeom prst="rect">
            <a:avLst/>
          </a:prstGeom>
        </p:spPr>
        <p:txBody>
          <a:bodyPr lIns="0" tIns="0" rIns="0" bIns="0" rtlCol="0" anchor="t">
            <a:spAutoFit/>
          </a:bodyPr>
          <a:lstStyle/>
          <a:p>
            <a:pPr algn="ctr">
              <a:lnSpc>
                <a:spcPts val="2064"/>
              </a:lnSpc>
            </a:pPr>
            <a:r>
              <a:rPr lang="en-US" sz="2200" b="1" spc="-60" dirty="0">
                <a:solidFill>
                  <a:srgbClr val="FFFFFF"/>
                </a:solidFill>
                <a:latin typeface="Gotham Bold"/>
                <a:ea typeface="Gotham Bold"/>
                <a:cs typeface="Gotham Bold"/>
                <a:sym typeface="Gotham Bold"/>
              </a:rPr>
              <a:t>Train/Validate</a:t>
            </a:r>
          </a:p>
          <a:p>
            <a:pPr algn="ctr">
              <a:lnSpc>
                <a:spcPts val="2064"/>
              </a:lnSpc>
            </a:pPr>
            <a:r>
              <a:rPr lang="en-US" sz="2200" b="1" spc="-60" dirty="0">
                <a:solidFill>
                  <a:srgbClr val="FFFFFF"/>
                </a:solidFill>
                <a:latin typeface="Gotham Bold"/>
                <a:ea typeface="Gotham Bold"/>
                <a:cs typeface="Gotham Bold"/>
                <a:sym typeface="Gotham Bold"/>
              </a:rPr>
              <a:t>Models</a:t>
            </a:r>
          </a:p>
        </p:txBody>
      </p:sp>
      <p:sp>
        <p:nvSpPr>
          <p:cNvPr id="26" name="TextBox 26"/>
          <p:cNvSpPr txBox="1"/>
          <p:nvPr/>
        </p:nvSpPr>
        <p:spPr>
          <a:xfrm>
            <a:off x="15750502" y="9135765"/>
            <a:ext cx="2064147" cy="541782"/>
          </a:xfrm>
          <a:prstGeom prst="rect">
            <a:avLst/>
          </a:prstGeom>
        </p:spPr>
        <p:txBody>
          <a:bodyPr lIns="0" tIns="0" rIns="0" bIns="0" rtlCol="0" anchor="t">
            <a:spAutoFit/>
          </a:bodyPr>
          <a:lstStyle/>
          <a:p>
            <a:pPr algn="ctr">
              <a:lnSpc>
                <a:spcPts val="2064"/>
              </a:lnSpc>
            </a:pPr>
            <a:r>
              <a:rPr lang="en-US" sz="2200" b="1" spc="-60" dirty="0">
                <a:solidFill>
                  <a:srgbClr val="FFFFFF"/>
                </a:solidFill>
                <a:latin typeface="Gotham Bold"/>
                <a:ea typeface="Gotham Bold"/>
                <a:cs typeface="Gotham Bold"/>
                <a:sym typeface="Gotham Bold"/>
              </a:rPr>
              <a:t>Mapping &amp;</a:t>
            </a:r>
          </a:p>
          <a:p>
            <a:pPr algn="ctr">
              <a:lnSpc>
                <a:spcPts val="2064"/>
              </a:lnSpc>
            </a:pPr>
            <a:r>
              <a:rPr lang="en-US" sz="2200" b="1" spc="-60" dirty="0">
                <a:solidFill>
                  <a:srgbClr val="FFFFFF"/>
                </a:solidFill>
                <a:latin typeface="Gotham Bold"/>
                <a:ea typeface="Gotham Bold"/>
                <a:cs typeface="Gotham Bold"/>
                <a:sym typeface="Gotham Bold"/>
              </a:rPr>
              <a:t>Interpretation</a:t>
            </a:r>
          </a:p>
        </p:txBody>
      </p:sp>
      <p:sp>
        <p:nvSpPr>
          <p:cNvPr id="6" name="TextBox 6"/>
          <p:cNvSpPr txBox="1"/>
          <p:nvPr/>
        </p:nvSpPr>
        <p:spPr>
          <a:xfrm>
            <a:off x="2786508" y="3037107"/>
            <a:ext cx="14697594" cy="5126990"/>
          </a:xfrm>
          <a:prstGeom prst="rect">
            <a:avLst/>
          </a:prstGeom>
        </p:spPr>
        <p:txBody>
          <a:bodyPr lIns="0" tIns="0" rIns="0" bIns="0" rtlCol="0" anchor="t">
            <a:spAutoFit/>
          </a:bodyPr>
          <a:lstStyle/>
          <a:p>
            <a:pPr algn="just">
              <a:lnSpc>
                <a:spcPts val="4060"/>
              </a:lnSpc>
            </a:pPr>
            <a:r>
              <a:rPr lang="en-US" sz="2900" b="1" dirty="0">
                <a:solidFill>
                  <a:srgbClr val="FFFFFF"/>
                </a:solidFill>
                <a:latin typeface="Open Sans Bold"/>
                <a:ea typeface="Open Sans Bold"/>
                <a:cs typeface="Open Sans Bold"/>
                <a:sym typeface="Open Sans Bold"/>
              </a:rPr>
              <a:t>Approach:</a:t>
            </a:r>
            <a:r>
              <a:rPr lang="en-US" sz="2900" b="1" dirty="0">
                <a:solidFill>
                  <a:srgbClr val="FFFFFF"/>
                </a:solidFill>
                <a:latin typeface="Open Sans Semi-Bold"/>
                <a:ea typeface="Open Sans Semi-Bold"/>
                <a:cs typeface="Open Sans Semi-Bold"/>
                <a:sym typeface="Open Sans Semi-Bold"/>
              </a:rPr>
              <a:t> Supervised classification of </a:t>
            </a:r>
            <a:r>
              <a:rPr lang="en-US" sz="2900" b="1" dirty="0" err="1">
                <a:solidFill>
                  <a:srgbClr val="FFFFFF"/>
                </a:solidFill>
                <a:latin typeface="Open Sans Semi-Bold"/>
                <a:ea typeface="Open Sans Semi-Bold"/>
                <a:cs typeface="Open Sans Semi-Bold"/>
                <a:sym typeface="Open Sans Semi-Bold"/>
              </a:rPr>
              <a:t>Solar_Tier_Label</a:t>
            </a:r>
            <a:r>
              <a:rPr lang="en-US" sz="2900" b="1" dirty="0">
                <a:solidFill>
                  <a:srgbClr val="FFFFFF"/>
                </a:solidFill>
                <a:latin typeface="Open Sans Semi-Bold"/>
                <a:ea typeface="Open Sans Semi-Bold"/>
                <a:cs typeface="Open Sans Semi-Bold"/>
                <a:sym typeface="Open Sans Semi-Bold"/>
              </a:rPr>
              <a:t> (Low / Medium / High) + unsupervised clustering for regional segmentation.</a:t>
            </a:r>
          </a:p>
          <a:p>
            <a:pPr algn="just">
              <a:lnSpc>
                <a:spcPts val="4060"/>
              </a:lnSpc>
            </a:pPr>
            <a:endParaRPr lang="en-US" sz="2900" b="1" dirty="0">
              <a:solidFill>
                <a:srgbClr val="FFFFFF"/>
              </a:solidFill>
              <a:latin typeface="Open Sans Semi-Bold"/>
              <a:ea typeface="Open Sans Semi-Bold"/>
              <a:cs typeface="Open Sans Semi-Bold"/>
              <a:sym typeface="Open Sans Semi-Bold"/>
            </a:endParaRPr>
          </a:p>
          <a:p>
            <a:pPr algn="just">
              <a:lnSpc>
                <a:spcPts val="4060"/>
              </a:lnSpc>
            </a:pPr>
            <a:r>
              <a:rPr lang="en-US" sz="2900" b="1" dirty="0">
                <a:solidFill>
                  <a:srgbClr val="FFFFFF"/>
                </a:solidFill>
                <a:latin typeface="Open Sans Bold"/>
                <a:ea typeface="Open Sans Bold"/>
                <a:cs typeface="Open Sans Bold"/>
                <a:sym typeface="Open Sans Bold"/>
              </a:rPr>
              <a:t>Pipeline: </a:t>
            </a:r>
            <a:r>
              <a:rPr lang="en-US" sz="2900" b="1" dirty="0">
                <a:solidFill>
                  <a:srgbClr val="FFFFFF"/>
                </a:solidFill>
                <a:latin typeface="Open Sans Semi-Bold"/>
                <a:ea typeface="Open Sans Semi-Bold"/>
                <a:cs typeface="Open Sans Semi-Bold"/>
                <a:sym typeface="Open Sans Semi-Bold"/>
              </a:rPr>
              <a:t>Data cleaning → </a:t>
            </a:r>
            <a:r>
              <a:rPr lang="en-US" sz="2900" b="1" dirty="0" err="1">
                <a:solidFill>
                  <a:srgbClr val="FFFFFF"/>
                </a:solidFill>
                <a:latin typeface="Open Sans Semi-Bold"/>
                <a:ea typeface="Open Sans Semi-Bold"/>
                <a:cs typeface="Open Sans Semi-Bold"/>
                <a:sym typeface="Open Sans Semi-Bold"/>
              </a:rPr>
              <a:t>Winsorization</a:t>
            </a:r>
            <a:r>
              <a:rPr lang="en-US" sz="2900" b="1" dirty="0">
                <a:solidFill>
                  <a:srgbClr val="FFFFFF"/>
                </a:solidFill>
                <a:latin typeface="Open Sans Semi-Bold"/>
                <a:ea typeface="Open Sans Semi-Bold"/>
                <a:cs typeface="Open Sans Semi-Bold"/>
                <a:sym typeface="Open Sans Semi-Bold"/>
              </a:rPr>
              <a:t> (10% cap) → </a:t>
            </a:r>
            <a:r>
              <a:rPr lang="en-US" sz="2900" b="1" dirty="0" err="1">
                <a:solidFill>
                  <a:srgbClr val="FFFFFF"/>
                </a:solidFill>
                <a:latin typeface="Open Sans Semi-Bold"/>
                <a:ea typeface="Open Sans Semi-Bold"/>
                <a:cs typeface="Open Sans Semi-Bold"/>
                <a:sym typeface="Open Sans Semi-Bold"/>
              </a:rPr>
              <a:t>GeoFeature</a:t>
            </a:r>
            <a:r>
              <a:rPr lang="en-US" sz="2900" b="1" dirty="0">
                <a:solidFill>
                  <a:srgbClr val="FFFFFF"/>
                </a:solidFill>
                <a:latin typeface="Open Sans Semi-Bold"/>
                <a:ea typeface="Open Sans Semi-Bold"/>
                <a:cs typeface="Open Sans Semi-Bold"/>
                <a:sym typeface="Open Sans Semi-Bold"/>
              </a:rPr>
              <a:t> engineering → Encoding/Scaling → Train/validate models → Mapping &amp; interpretation.</a:t>
            </a:r>
          </a:p>
          <a:p>
            <a:pPr algn="just">
              <a:lnSpc>
                <a:spcPts val="4060"/>
              </a:lnSpc>
            </a:pPr>
            <a:endParaRPr lang="en-US" sz="2900" b="1" dirty="0">
              <a:solidFill>
                <a:srgbClr val="FFFFFF"/>
              </a:solidFill>
              <a:latin typeface="Open Sans Semi-Bold"/>
              <a:ea typeface="Open Sans Semi-Bold"/>
              <a:cs typeface="Open Sans Semi-Bold"/>
              <a:sym typeface="Open Sans Semi-Bold"/>
            </a:endParaRPr>
          </a:p>
          <a:p>
            <a:pPr algn="just">
              <a:lnSpc>
                <a:spcPts val="4060"/>
              </a:lnSpc>
            </a:pPr>
            <a:r>
              <a:rPr lang="en-US" sz="2900" b="1" dirty="0">
                <a:solidFill>
                  <a:srgbClr val="FFFFFF"/>
                </a:solidFill>
                <a:latin typeface="Open Sans Bold"/>
                <a:ea typeface="Open Sans Bold"/>
                <a:cs typeface="Open Sans Bold"/>
                <a:sym typeface="Open Sans Bold"/>
              </a:rPr>
              <a:t>Targets &amp; Tasks:</a:t>
            </a:r>
          </a:p>
          <a:p>
            <a:pPr marL="626111" lvl="1" indent="-313055" algn="just">
              <a:lnSpc>
                <a:spcPts val="4060"/>
              </a:lnSpc>
              <a:buFont typeface="Arial"/>
              <a:buChar char="•"/>
            </a:pPr>
            <a:r>
              <a:rPr lang="en-US" sz="2900" b="1" dirty="0">
                <a:solidFill>
                  <a:srgbClr val="FFFFFF"/>
                </a:solidFill>
                <a:latin typeface="Open Sans Semi-Bold"/>
                <a:ea typeface="Open Sans Semi-Bold"/>
                <a:cs typeface="Open Sans Semi-Bold"/>
                <a:sym typeface="Open Sans Semi-Bold"/>
              </a:rPr>
              <a:t>Classification: Predict </a:t>
            </a:r>
            <a:r>
              <a:rPr lang="en-US" sz="2900" b="1" dirty="0" err="1">
                <a:solidFill>
                  <a:srgbClr val="FFFFFF"/>
                </a:solidFill>
                <a:latin typeface="Open Sans Semi-Bold"/>
                <a:ea typeface="Open Sans Semi-Bold"/>
                <a:cs typeface="Open Sans Semi-Bold"/>
                <a:sym typeface="Open Sans Semi-Bold"/>
              </a:rPr>
              <a:t>Solar_Tier_Label</a:t>
            </a:r>
            <a:r>
              <a:rPr lang="en-US" sz="2900" b="1" dirty="0">
                <a:solidFill>
                  <a:srgbClr val="FFFFFF"/>
                </a:solidFill>
                <a:latin typeface="Open Sans Semi-Bold"/>
                <a:ea typeface="Open Sans Semi-Bold"/>
                <a:cs typeface="Open Sans Semi-Bold"/>
                <a:sym typeface="Open Sans Semi-Bold"/>
              </a:rPr>
              <a:t>.</a:t>
            </a:r>
          </a:p>
          <a:p>
            <a:pPr marL="626111" lvl="1" indent="-313055" algn="just">
              <a:lnSpc>
                <a:spcPts val="4060"/>
              </a:lnSpc>
              <a:buFont typeface="Arial"/>
              <a:buChar char="•"/>
            </a:pPr>
            <a:r>
              <a:rPr lang="en-US" sz="2900" b="1" dirty="0">
                <a:solidFill>
                  <a:srgbClr val="FFFFFF"/>
                </a:solidFill>
                <a:latin typeface="Open Sans Semi-Bold"/>
                <a:ea typeface="Open Sans Semi-Bold"/>
                <a:cs typeface="Open Sans Semi-Bold"/>
                <a:sym typeface="Open Sans Semi-Bold"/>
              </a:rPr>
              <a:t>Clustering: Group regions with similar water–energy–climate profiles (supporting targeting &amp; program design).</a:t>
            </a:r>
          </a:p>
        </p:txBody>
      </p:sp>
      <p:sp>
        <p:nvSpPr>
          <p:cNvPr id="34" name="Rectangle 33">
            <a:extLst>
              <a:ext uri="{FF2B5EF4-FFF2-40B4-BE49-F238E27FC236}">
                <a16:creationId xmlns:a16="http://schemas.microsoft.com/office/drawing/2014/main" id="{7DA06D92-7176-2504-84FB-9C96BDD47C90}"/>
              </a:ext>
            </a:extLst>
          </p:cNvPr>
          <p:cNvSpPr/>
          <p:nvPr/>
        </p:nvSpPr>
        <p:spPr>
          <a:xfrm>
            <a:off x="1219200" y="2171700"/>
            <a:ext cx="16894853" cy="439988"/>
          </a:xfrm>
          <a:prstGeom prst="rect">
            <a:avLst/>
          </a:prstGeom>
          <a:solidFill>
            <a:srgbClr val="012157"/>
          </a:solidFill>
          <a:ln>
            <a:solidFill>
              <a:srgbClr val="0121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30494A-C369-17C0-ABDD-4E8BBDE58CBE}"/>
              </a:ext>
            </a:extLst>
          </p:cNvPr>
          <p:cNvSpPr/>
          <p:nvPr/>
        </p:nvSpPr>
        <p:spPr>
          <a:xfrm>
            <a:off x="2494191" y="8543516"/>
            <a:ext cx="15542362" cy="214796"/>
          </a:xfrm>
          <a:prstGeom prst="rect">
            <a:avLst/>
          </a:prstGeom>
          <a:solidFill>
            <a:srgbClr val="012157"/>
          </a:solidFill>
          <a:ln>
            <a:solidFill>
              <a:srgbClr val="0121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453A3F6-F2A6-CFFB-778A-B7E30179F8F1}"/>
              </a:ext>
            </a:extLst>
          </p:cNvPr>
          <p:cNvSpPr/>
          <p:nvPr/>
        </p:nvSpPr>
        <p:spPr>
          <a:xfrm>
            <a:off x="18036552" y="2296696"/>
            <a:ext cx="139371" cy="6461616"/>
          </a:xfrm>
          <a:prstGeom prst="rect">
            <a:avLst/>
          </a:prstGeom>
          <a:solidFill>
            <a:srgbClr val="012157"/>
          </a:solidFill>
          <a:ln>
            <a:solidFill>
              <a:srgbClr val="0121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grpSp>
        <p:nvGrpSpPr>
          <p:cNvPr id="2" name="Group 2"/>
          <p:cNvGrpSpPr/>
          <p:nvPr/>
        </p:nvGrpSpPr>
        <p:grpSpPr>
          <a:xfrm>
            <a:off x="403415" y="2595638"/>
            <a:ext cx="17481170" cy="7204756"/>
            <a:chOff x="0" y="0"/>
            <a:chExt cx="2470058" cy="1018019"/>
          </a:xfrm>
        </p:grpSpPr>
        <p:sp>
          <p:nvSpPr>
            <p:cNvPr id="3" name="Freeform 3"/>
            <p:cNvSpPr/>
            <p:nvPr/>
          </p:nvSpPr>
          <p:spPr>
            <a:xfrm>
              <a:off x="0" y="0"/>
              <a:ext cx="2470058" cy="1018019"/>
            </a:xfrm>
            <a:custGeom>
              <a:avLst/>
              <a:gdLst/>
              <a:ahLst/>
              <a:cxnLst/>
              <a:rect l="l" t="t" r="r" b="b"/>
              <a:pathLst>
                <a:path w="2470058" h="1018019">
                  <a:moveTo>
                    <a:pt x="2266858" y="0"/>
                  </a:moveTo>
                  <a:lnTo>
                    <a:pt x="0" y="0"/>
                  </a:lnTo>
                  <a:lnTo>
                    <a:pt x="203200" y="1018019"/>
                  </a:lnTo>
                  <a:lnTo>
                    <a:pt x="2470058" y="1018019"/>
                  </a:lnTo>
                  <a:lnTo>
                    <a:pt x="2266858" y="0"/>
                  </a:lnTo>
                  <a:close/>
                </a:path>
              </a:pathLst>
            </a:custGeom>
            <a:solidFill>
              <a:srgbClr val="68C5FA"/>
            </a:solidFill>
          </p:spPr>
          <p:txBody>
            <a:bodyPr/>
            <a:lstStyle/>
            <a:p>
              <a:endParaRPr lang="en-US"/>
            </a:p>
          </p:txBody>
        </p:sp>
        <p:sp>
          <p:nvSpPr>
            <p:cNvPr id="4" name="TextBox 4"/>
            <p:cNvSpPr txBox="1"/>
            <p:nvPr/>
          </p:nvSpPr>
          <p:spPr>
            <a:xfrm>
              <a:off x="101600" y="-38100"/>
              <a:ext cx="2266858" cy="105611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3046714" cy="2498325"/>
          </a:xfrm>
          <a:custGeom>
            <a:avLst/>
            <a:gdLst/>
            <a:ahLst/>
            <a:cxnLst/>
            <a:rect l="l" t="t" r="r" b="b"/>
            <a:pathLst>
              <a:path w="3182320" h="2665193">
                <a:moveTo>
                  <a:pt x="0" y="0"/>
                </a:moveTo>
                <a:lnTo>
                  <a:pt x="3182319" y="0"/>
                </a:lnTo>
                <a:lnTo>
                  <a:pt x="3182319" y="2665193"/>
                </a:lnTo>
                <a:lnTo>
                  <a:pt x="0" y="2665193"/>
                </a:lnTo>
                <a:lnTo>
                  <a:pt x="0" y="0"/>
                </a:lnTo>
                <a:close/>
              </a:path>
            </a:pathLst>
          </a:custGeom>
          <a:blipFill>
            <a:blip r:embed="rId2">
              <a:extLst>
                <a:ext uri="{96DAC541-7B7A-43D3-8B79-37D633B846F1}">
                  <asvg:svgBlip xmlns:asvg="http://schemas.microsoft.com/office/drawing/2016/SVG/main" r:embed="rId3"/>
                </a:ext>
              </a:extLst>
            </a:blip>
            <a:stretch>
              <a:fillRect l="-4450" t="-6679" r="-1" b="1"/>
            </a:stretch>
          </a:blipFill>
        </p:spPr>
        <p:txBody>
          <a:bodyPr/>
          <a:lstStyle/>
          <a:p>
            <a:endParaRPr lang="en-US"/>
          </a:p>
        </p:txBody>
      </p:sp>
      <p:sp>
        <p:nvSpPr>
          <p:cNvPr id="6" name="Freeform 6"/>
          <p:cNvSpPr/>
          <p:nvPr/>
        </p:nvSpPr>
        <p:spPr>
          <a:xfrm flipH="1">
            <a:off x="15299250" y="0"/>
            <a:ext cx="2988750" cy="2498325"/>
          </a:xfrm>
          <a:custGeom>
            <a:avLst/>
            <a:gdLst/>
            <a:ahLst/>
            <a:cxnLst/>
            <a:rect l="l" t="t" r="r" b="b"/>
            <a:pathLst>
              <a:path w="3182320" h="2665193">
                <a:moveTo>
                  <a:pt x="3182320" y="0"/>
                </a:moveTo>
                <a:lnTo>
                  <a:pt x="0" y="0"/>
                </a:lnTo>
                <a:lnTo>
                  <a:pt x="0" y="2665193"/>
                </a:lnTo>
                <a:lnTo>
                  <a:pt x="3182320" y="2665193"/>
                </a:lnTo>
                <a:lnTo>
                  <a:pt x="3182320" y="0"/>
                </a:lnTo>
                <a:close/>
              </a:path>
            </a:pathLst>
          </a:custGeom>
          <a:blipFill>
            <a:blip r:embed="rId2">
              <a:extLst>
                <a:ext uri="{96DAC541-7B7A-43D3-8B79-37D633B846F1}">
                  <asvg:svgBlip xmlns:asvg="http://schemas.microsoft.com/office/drawing/2016/SVG/main" r:embed="rId3"/>
                </a:ext>
              </a:extLst>
            </a:blip>
            <a:stretch>
              <a:fillRect l="-6477" t="-6679" b="1"/>
            </a:stretch>
          </a:blipFill>
        </p:spPr>
        <p:txBody>
          <a:bodyPr/>
          <a:lstStyle/>
          <a:p>
            <a:endParaRPr lang="en-US"/>
          </a:p>
        </p:txBody>
      </p:sp>
      <p:sp>
        <p:nvSpPr>
          <p:cNvPr id="7" name="TextBox 7"/>
          <p:cNvSpPr txBox="1"/>
          <p:nvPr/>
        </p:nvSpPr>
        <p:spPr>
          <a:xfrm>
            <a:off x="1969883" y="746266"/>
            <a:ext cx="14348234" cy="979805"/>
          </a:xfrm>
          <a:prstGeom prst="rect">
            <a:avLst/>
          </a:prstGeom>
        </p:spPr>
        <p:txBody>
          <a:bodyPr lIns="0" tIns="0" rIns="0" bIns="0" rtlCol="0" anchor="t">
            <a:spAutoFit/>
          </a:bodyPr>
          <a:lstStyle/>
          <a:p>
            <a:pPr algn="ctr">
              <a:lnSpc>
                <a:spcPts val="7750"/>
              </a:lnSpc>
            </a:pPr>
            <a:r>
              <a:rPr lang="en-US" sz="6200" b="1" spc="-155">
                <a:solidFill>
                  <a:srgbClr val="FFFFFF"/>
                </a:solidFill>
                <a:latin typeface="Gotham Heavy"/>
                <a:ea typeface="Gotham Heavy"/>
                <a:cs typeface="Gotham Heavy"/>
                <a:sym typeface="Gotham Heavy"/>
              </a:rPr>
              <a:t>Features &amp; Engineering</a:t>
            </a:r>
          </a:p>
        </p:txBody>
      </p:sp>
      <p:sp>
        <p:nvSpPr>
          <p:cNvPr id="8" name="TextBox 8"/>
          <p:cNvSpPr txBox="1"/>
          <p:nvPr/>
        </p:nvSpPr>
        <p:spPr>
          <a:xfrm>
            <a:off x="2429832" y="2883051"/>
            <a:ext cx="13449593" cy="6682740"/>
          </a:xfrm>
          <a:prstGeom prst="rect">
            <a:avLst/>
          </a:prstGeom>
        </p:spPr>
        <p:txBody>
          <a:bodyPr lIns="0" tIns="0" rIns="0" bIns="0" rtlCol="0" anchor="t">
            <a:spAutoFit/>
          </a:bodyPr>
          <a:lstStyle/>
          <a:p>
            <a:pPr algn="l">
              <a:lnSpc>
                <a:spcPts val="3360"/>
              </a:lnSpc>
            </a:pPr>
            <a:r>
              <a:rPr lang="en-US" sz="2400" b="1">
                <a:solidFill>
                  <a:srgbClr val="FFFFFF"/>
                </a:solidFill>
                <a:latin typeface="Open Sans Bold"/>
                <a:ea typeface="Open Sans Bold"/>
                <a:cs typeface="Open Sans Bold"/>
                <a:sym typeface="Open Sans Bold"/>
              </a:rPr>
              <a:t>Original features (examples): </a:t>
            </a:r>
            <a:r>
              <a:rPr lang="en-US" sz="2400">
                <a:solidFill>
                  <a:srgbClr val="FFFFFF"/>
                </a:solidFill>
                <a:latin typeface="Open Sans"/>
                <a:ea typeface="Open Sans"/>
                <a:cs typeface="Open Sans"/>
                <a:sym typeface="Open Sans"/>
              </a:rPr>
              <a:t>Water-source counts (Borehole, Tap, Handpump, Unimproved variants), Population, AREA, PERIMETER, Latitude/Longitude, Average_Nighttime_mean.</a:t>
            </a:r>
          </a:p>
          <a:p>
            <a:pPr algn="l">
              <a:lnSpc>
                <a:spcPts val="3360"/>
              </a:lnSpc>
            </a:pPr>
            <a:endParaRPr lang="en-US" sz="2400">
              <a:solidFill>
                <a:srgbClr val="FFFFFF"/>
              </a:solidFill>
              <a:latin typeface="Open Sans"/>
              <a:ea typeface="Open Sans"/>
              <a:cs typeface="Open Sans"/>
              <a:sym typeface="Open Sans"/>
            </a:endParaRPr>
          </a:p>
          <a:p>
            <a:pPr algn="l">
              <a:lnSpc>
                <a:spcPts val="3360"/>
              </a:lnSpc>
            </a:pPr>
            <a:r>
              <a:rPr lang="en-US" sz="2400" b="1">
                <a:solidFill>
                  <a:srgbClr val="FFFFFF"/>
                </a:solidFill>
                <a:latin typeface="Open Sans Bold"/>
                <a:ea typeface="Open Sans Bold"/>
                <a:cs typeface="Open Sans Bold"/>
                <a:sym typeface="Open Sans Bold"/>
              </a:rPr>
              <a:t>Engineered features:</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Distance_to_Center: LGA centroid → grouped-state centroid (access proxy).</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pop_density: Population / AREA.</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safe_water / unsafe_water and safe_ratio / unsafe_ratio.</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water_diversity: # of distinct sources present.</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climate_stress: Average_Nighttime_mean / pop_density.</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accessibility: Distance_to_Center / AREA.</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compactness: PERIMETER² / AREA.</a:t>
            </a:r>
          </a:p>
          <a:p>
            <a:pPr algn="l">
              <a:lnSpc>
                <a:spcPts val="3360"/>
              </a:lnSpc>
            </a:pPr>
            <a:endParaRPr lang="en-US" sz="2400">
              <a:solidFill>
                <a:srgbClr val="FFFFFF"/>
              </a:solidFill>
              <a:latin typeface="Open Sans"/>
              <a:ea typeface="Open Sans"/>
              <a:cs typeface="Open Sans"/>
              <a:sym typeface="Open Sans"/>
            </a:endParaRPr>
          </a:p>
          <a:p>
            <a:pPr algn="l">
              <a:lnSpc>
                <a:spcPts val="3360"/>
              </a:lnSpc>
            </a:pPr>
            <a:r>
              <a:rPr lang="en-US" sz="2400" b="1">
                <a:solidFill>
                  <a:srgbClr val="FFFFFF"/>
                </a:solidFill>
                <a:latin typeface="Open Sans Bold"/>
                <a:ea typeface="Open Sans Bold"/>
                <a:cs typeface="Open Sans Bold"/>
                <a:sym typeface="Open Sans Bold"/>
              </a:rPr>
              <a:t>Encoding &amp; scaling:</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One-hot for GROUPED_STATE (after grouping states with count &lt; 20 into “Others”).</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Frequency-encoding for lga.</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StandardScaler for clustering-only numeric inputs.</a:t>
            </a:r>
          </a:p>
        </p:txBody>
      </p:sp>
      <p:grpSp>
        <p:nvGrpSpPr>
          <p:cNvPr id="9" name="Group 9"/>
          <p:cNvGrpSpPr/>
          <p:nvPr/>
        </p:nvGrpSpPr>
        <p:grpSpPr>
          <a:xfrm>
            <a:off x="235530" y="2507850"/>
            <a:ext cx="949723" cy="4141376"/>
            <a:chOff x="0" y="0"/>
            <a:chExt cx="250133" cy="1090733"/>
          </a:xfrm>
        </p:grpSpPr>
        <p:sp>
          <p:nvSpPr>
            <p:cNvPr id="10" name="Freeform 10"/>
            <p:cNvSpPr/>
            <p:nvPr/>
          </p:nvSpPr>
          <p:spPr>
            <a:xfrm>
              <a:off x="0" y="0"/>
              <a:ext cx="250133" cy="1090733"/>
            </a:xfrm>
            <a:custGeom>
              <a:avLst/>
              <a:gdLst/>
              <a:ahLst/>
              <a:cxnLst/>
              <a:rect l="l" t="t" r="r" b="b"/>
              <a:pathLst>
                <a:path w="250133" h="1090733">
                  <a:moveTo>
                    <a:pt x="0" y="0"/>
                  </a:moveTo>
                  <a:lnTo>
                    <a:pt x="250133" y="0"/>
                  </a:lnTo>
                  <a:lnTo>
                    <a:pt x="250133" y="1090733"/>
                  </a:lnTo>
                  <a:lnTo>
                    <a:pt x="0" y="1090733"/>
                  </a:lnTo>
                  <a:close/>
                </a:path>
              </a:pathLst>
            </a:custGeom>
            <a:solidFill>
              <a:srgbClr val="012157"/>
            </a:solidFill>
          </p:spPr>
          <p:txBody>
            <a:bodyPr/>
            <a:lstStyle/>
            <a:p>
              <a:endParaRPr lang="en-US"/>
            </a:p>
          </p:txBody>
        </p:sp>
        <p:sp>
          <p:nvSpPr>
            <p:cNvPr id="11" name="TextBox 11"/>
            <p:cNvSpPr txBox="1"/>
            <p:nvPr/>
          </p:nvSpPr>
          <p:spPr>
            <a:xfrm>
              <a:off x="0" y="76200"/>
              <a:ext cx="250133" cy="1014533"/>
            </a:xfrm>
            <a:prstGeom prst="rect">
              <a:avLst/>
            </a:prstGeom>
          </p:spPr>
          <p:txBody>
            <a:bodyPr lIns="50800" tIns="50800" rIns="50800" bIns="50800" rtlCol="0" anchor="ctr"/>
            <a:lstStyle/>
            <a:p>
              <a:pPr algn="ctr">
                <a:lnSpc>
                  <a:spcPts val="2064"/>
                </a:lnSpc>
              </a:pPr>
              <a:endParaRPr/>
            </a:p>
          </p:txBody>
        </p:sp>
      </p:grpSp>
      <p:sp>
        <p:nvSpPr>
          <p:cNvPr id="12" name="Freeform 12"/>
          <p:cNvSpPr/>
          <p:nvPr/>
        </p:nvSpPr>
        <p:spPr>
          <a:xfrm flipH="1" flipV="1">
            <a:off x="0" y="5891860"/>
            <a:ext cx="2420308" cy="1141369"/>
          </a:xfrm>
          <a:custGeom>
            <a:avLst/>
            <a:gdLst/>
            <a:ahLst/>
            <a:cxnLst/>
            <a:rect l="l" t="t" r="r" b="b"/>
            <a:pathLst>
              <a:path w="3419832" h="1141369">
                <a:moveTo>
                  <a:pt x="3419831" y="1141369"/>
                </a:moveTo>
                <a:lnTo>
                  <a:pt x="0" y="1141369"/>
                </a:lnTo>
                <a:lnTo>
                  <a:pt x="0" y="0"/>
                </a:lnTo>
                <a:lnTo>
                  <a:pt x="3419831" y="0"/>
                </a:lnTo>
                <a:lnTo>
                  <a:pt x="3419831" y="1141369"/>
                </a:lnTo>
                <a:close/>
              </a:path>
            </a:pathLst>
          </a:custGeom>
          <a:blipFill>
            <a:blip r:embed="rId4">
              <a:extLst>
                <a:ext uri="{96DAC541-7B7A-43D3-8B79-37D633B846F1}">
                  <asvg:svgBlip xmlns:asvg="http://schemas.microsoft.com/office/drawing/2016/SVG/main" r:embed="rId5"/>
                </a:ext>
              </a:extLst>
            </a:blip>
            <a:stretch>
              <a:fillRect r="-41297"/>
            </a:stretch>
          </a:blipFill>
        </p:spPr>
        <p:txBody>
          <a:bodyPr/>
          <a:lstStyle/>
          <a:p>
            <a:endParaRPr lang="en-US"/>
          </a:p>
        </p:txBody>
      </p:sp>
      <p:grpSp>
        <p:nvGrpSpPr>
          <p:cNvPr id="13" name="Group 13"/>
          <p:cNvGrpSpPr/>
          <p:nvPr/>
        </p:nvGrpSpPr>
        <p:grpSpPr>
          <a:xfrm>
            <a:off x="17089100" y="4816307"/>
            <a:ext cx="1072139" cy="5451643"/>
            <a:chOff x="0" y="0"/>
            <a:chExt cx="282374" cy="1435824"/>
          </a:xfrm>
        </p:grpSpPr>
        <p:sp>
          <p:nvSpPr>
            <p:cNvPr id="14" name="Freeform 14"/>
            <p:cNvSpPr/>
            <p:nvPr/>
          </p:nvSpPr>
          <p:spPr>
            <a:xfrm>
              <a:off x="0" y="0"/>
              <a:ext cx="282374" cy="1435824"/>
            </a:xfrm>
            <a:custGeom>
              <a:avLst/>
              <a:gdLst/>
              <a:ahLst/>
              <a:cxnLst/>
              <a:rect l="l" t="t" r="r" b="b"/>
              <a:pathLst>
                <a:path w="282374" h="1435824">
                  <a:moveTo>
                    <a:pt x="0" y="0"/>
                  </a:moveTo>
                  <a:lnTo>
                    <a:pt x="282374" y="0"/>
                  </a:lnTo>
                  <a:lnTo>
                    <a:pt x="282374" y="1435824"/>
                  </a:lnTo>
                  <a:lnTo>
                    <a:pt x="0" y="1435824"/>
                  </a:lnTo>
                  <a:close/>
                </a:path>
              </a:pathLst>
            </a:custGeom>
            <a:solidFill>
              <a:srgbClr val="012157"/>
            </a:solidFill>
          </p:spPr>
          <p:txBody>
            <a:bodyPr/>
            <a:lstStyle/>
            <a:p>
              <a:endParaRPr lang="en-US"/>
            </a:p>
          </p:txBody>
        </p:sp>
        <p:sp>
          <p:nvSpPr>
            <p:cNvPr id="15" name="TextBox 15"/>
            <p:cNvSpPr txBox="1"/>
            <p:nvPr/>
          </p:nvSpPr>
          <p:spPr>
            <a:xfrm>
              <a:off x="0" y="76200"/>
              <a:ext cx="282374" cy="1359624"/>
            </a:xfrm>
            <a:prstGeom prst="rect">
              <a:avLst/>
            </a:prstGeom>
          </p:spPr>
          <p:txBody>
            <a:bodyPr lIns="50800" tIns="50800" rIns="50800" bIns="50800" rtlCol="0" anchor="ctr"/>
            <a:lstStyle/>
            <a:p>
              <a:pPr algn="ctr">
                <a:lnSpc>
                  <a:spcPts val="2064"/>
                </a:lnSpc>
              </a:pPr>
              <a:endParaRPr/>
            </a:p>
          </p:txBody>
        </p:sp>
      </p:grpSp>
      <p:sp>
        <p:nvSpPr>
          <p:cNvPr id="16" name="Freeform 16"/>
          <p:cNvSpPr/>
          <p:nvPr/>
        </p:nvSpPr>
        <p:spPr>
          <a:xfrm flipV="1">
            <a:off x="15869900" y="5891860"/>
            <a:ext cx="2418100" cy="1141369"/>
          </a:xfrm>
          <a:custGeom>
            <a:avLst/>
            <a:gdLst/>
            <a:ahLst/>
            <a:cxnLst/>
            <a:rect l="l" t="t" r="r" b="b"/>
            <a:pathLst>
              <a:path w="3419832" h="1141369">
                <a:moveTo>
                  <a:pt x="0" y="1141369"/>
                </a:moveTo>
                <a:lnTo>
                  <a:pt x="3419832" y="1141369"/>
                </a:lnTo>
                <a:lnTo>
                  <a:pt x="3419832" y="0"/>
                </a:lnTo>
                <a:lnTo>
                  <a:pt x="0" y="0"/>
                </a:lnTo>
                <a:lnTo>
                  <a:pt x="0" y="1141369"/>
                </a:lnTo>
                <a:close/>
              </a:path>
            </a:pathLst>
          </a:custGeom>
          <a:blipFill>
            <a:blip r:embed="rId4">
              <a:extLst>
                <a:ext uri="{96DAC541-7B7A-43D3-8B79-37D633B846F1}">
                  <asvg:svgBlip xmlns:asvg="http://schemas.microsoft.com/office/drawing/2016/SVG/main" r:embed="rId5"/>
                </a:ext>
              </a:extLst>
            </a:blip>
            <a:stretch>
              <a:fillRect r="-41426"/>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flipH="1">
            <a:off x="16276448" y="0"/>
            <a:ext cx="2011552" cy="1684674"/>
          </a:xfrm>
          <a:custGeom>
            <a:avLst/>
            <a:gdLst/>
            <a:ahLst/>
            <a:cxnLst/>
            <a:rect l="l" t="t" r="r" b="b"/>
            <a:pathLst>
              <a:path w="2011552" h="1684674">
                <a:moveTo>
                  <a:pt x="2011552" y="0"/>
                </a:moveTo>
                <a:lnTo>
                  <a:pt x="0" y="0"/>
                </a:lnTo>
                <a:lnTo>
                  <a:pt x="0" y="1684674"/>
                </a:lnTo>
                <a:lnTo>
                  <a:pt x="2011552" y="1684674"/>
                </a:lnTo>
                <a:lnTo>
                  <a:pt x="201155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138974" y="1943643"/>
            <a:ext cx="4900835" cy="7890510"/>
          </a:xfrm>
          <a:custGeom>
            <a:avLst/>
            <a:gdLst/>
            <a:ahLst/>
            <a:cxnLst/>
            <a:rect l="l" t="t" r="r" b="b"/>
            <a:pathLst>
              <a:path w="4900835" h="7890510">
                <a:moveTo>
                  <a:pt x="0" y="0"/>
                </a:moveTo>
                <a:lnTo>
                  <a:pt x="4900835" y="0"/>
                </a:lnTo>
                <a:lnTo>
                  <a:pt x="4900835" y="7890509"/>
                </a:lnTo>
                <a:lnTo>
                  <a:pt x="0" y="7890509"/>
                </a:lnTo>
                <a:lnTo>
                  <a:pt x="0" y="0"/>
                </a:lnTo>
                <a:close/>
              </a:path>
            </a:pathLst>
          </a:custGeom>
          <a:blipFill>
            <a:blip r:embed="rId4"/>
            <a:stretch>
              <a:fillRect l="-141152" t="-4297" r="-10417"/>
            </a:stretch>
          </a:blipFill>
        </p:spPr>
        <p:txBody>
          <a:bodyPr/>
          <a:lstStyle/>
          <a:p>
            <a:endParaRPr lang="en-US"/>
          </a:p>
        </p:txBody>
      </p:sp>
      <p:sp>
        <p:nvSpPr>
          <p:cNvPr id="4" name="Freeform 4"/>
          <p:cNvSpPr/>
          <p:nvPr/>
        </p:nvSpPr>
        <p:spPr>
          <a:xfrm rot="-10800000" flipH="1">
            <a:off x="0" y="8228515"/>
            <a:ext cx="2457893" cy="2058485"/>
          </a:xfrm>
          <a:custGeom>
            <a:avLst/>
            <a:gdLst/>
            <a:ahLst/>
            <a:cxnLst/>
            <a:rect l="l" t="t" r="r" b="b"/>
            <a:pathLst>
              <a:path w="2457893" h="2058485">
                <a:moveTo>
                  <a:pt x="2457893" y="0"/>
                </a:moveTo>
                <a:lnTo>
                  <a:pt x="0" y="0"/>
                </a:lnTo>
                <a:lnTo>
                  <a:pt x="0" y="2058485"/>
                </a:lnTo>
                <a:lnTo>
                  <a:pt x="2457893" y="2058485"/>
                </a:lnTo>
                <a:lnTo>
                  <a:pt x="245789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11140601" y="2319289"/>
            <a:ext cx="3086100" cy="635575"/>
            <a:chOff x="0" y="0"/>
            <a:chExt cx="812800" cy="167394"/>
          </a:xfrm>
        </p:grpSpPr>
        <p:sp>
          <p:nvSpPr>
            <p:cNvPr id="6" name="Freeform 6"/>
            <p:cNvSpPr/>
            <p:nvPr/>
          </p:nvSpPr>
          <p:spPr>
            <a:xfrm>
              <a:off x="0" y="0"/>
              <a:ext cx="812800" cy="167394"/>
            </a:xfrm>
            <a:custGeom>
              <a:avLst/>
              <a:gdLst/>
              <a:ahLst/>
              <a:cxnLst/>
              <a:rect l="l" t="t" r="r" b="b"/>
              <a:pathLst>
                <a:path w="812800" h="167394">
                  <a:moveTo>
                    <a:pt x="0" y="0"/>
                  </a:moveTo>
                  <a:lnTo>
                    <a:pt x="812800" y="0"/>
                  </a:lnTo>
                  <a:lnTo>
                    <a:pt x="812800" y="167394"/>
                  </a:lnTo>
                  <a:lnTo>
                    <a:pt x="0" y="167394"/>
                  </a:lnTo>
                  <a:close/>
                </a:path>
              </a:pathLst>
            </a:custGeom>
            <a:solidFill>
              <a:srgbClr val="012157"/>
            </a:solidFill>
          </p:spPr>
          <p:txBody>
            <a:bodyPr/>
            <a:lstStyle/>
            <a:p>
              <a:endParaRPr lang="en-US"/>
            </a:p>
          </p:txBody>
        </p:sp>
        <p:sp>
          <p:nvSpPr>
            <p:cNvPr id="7" name="TextBox 7"/>
            <p:cNvSpPr txBox="1"/>
            <p:nvPr/>
          </p:nvSpPr>
          <p:spPr>
            <a:xfrm>
              <a:off x="0" y="76200"/>
              <a:ext cx="812800" cy="91194"/>
            </a:xfrm>
            <a:prstGeom prst="rect">
              <a:avLst/>
            </a:prstGeom>
          </p:spPr>
          <p:txBody>
            <a:bodyPr lIns="50800" tIns="50800" rIns="50800" bIns="50800" rtlCol="0" anchor="ctr"/>
            <a:lstStyle/>
            <a:p>
              <a:pPr algn="ctr">
                <a:lnSpc>
                  <a:spcPts val="2064"/>
                </a:lnSpc>
              </a:pPr>
              <a:endParaRPr/>
            </a:p>
          </p:txBody>
        </p:sp>
      </p:grpSp>
      <p:sp>
        <p:nvSpPr>
          <p:cNvPr id="8" name="TextBox 8"/>
          <p:cNvSpPr txBox="1"/>
          <p:nvPr/>
        </p:nvSpPr>
        <p:spPr>
          <a:xfrm>
            <a:off x="5794128" y="435928"/>
            <a:ext cx="6018907" cy="1061720"/>
          </a:xfrm>
          <a:prstGeom prst="rect">
            <a:avLst/>
          </a:prstGeom>
        </p:spPr>
        <p:txBody>
          <a:bodyPr lIns="0" tIns="0" rIns="0" bIns="0" rtlCol="0" anchor="t">
            <a:spAutoFit/>
          </a:bodyPr>
          <a:lstStyle/>
          <a:p>
            <a:pPr algn="ctr">
              <a:lnSpc>
                <a:spcPts val="8680"/>
              </a:lnSpc>
              <a:spcBef>
                <a:spcPct val="0"/>
              </a:spcBef>
            </a:pPr>
            <a:r>
              <a:rPr lang="en-US" sz="6200" b="1" spc="-155">
                <a:solidFill>
                  <a:srgbClr val="FFFFFF"/>
                </a:solidFill>
                <a:latin typeface="Gotham Heavy"/>
                <a:ea typeface="Gotham Heavy"/>
                <a:cs typeface="Gotham Heavy"/>
                <a:sym typeface="Gotham Heavy"/>
              </a:rPr>
              <a:t>Modeling Setup</a:t>
            </a:r>
          </a:p>
        </p:txBody>
      </p:sp>
      <p:grpSp>
        <p:nvGrpSpPr>
          <p:cNvPr id="9" name="Group 9"/>
          <p:cNvGrpSpPr/>
          <p:nvPr/>
        </p:nvGrpSpPr>
        <p:grpSpPr>
          <a:xfrm>
            <a:off x="12270235" y="5690777"/>
            <a:ext cx="3086100" cy="635575"/>
            <a:chOff x="0" y="0"/>
            <a:chExt cx="812800" cy="167394"/>
          </a:xfrm>
        </p:grpSpPr>
        <p:sp>
          <p:nvSpPr>
            <p:cNvPr id="10" name="Freeform 10"/>
            <p:cNvSpPr/>
            <p:nvPr/>
          </p:nvSpPr>
          <p:spPr>
            <a:xfrm>
              <a:off x="0" y="0"/>
              <a:ext cx="812800" cy="167394"/>
            </a:xfrm>
            <a:custGeom>
              <a:avLst/>
              <a:gdLst/>
              <a:ahLst/>
              <a:cxnLst/>
              <a:rect l="l" t="t" r="r" b="b"/>
              <a:pathLst>
                <a:path w="812800" h="167394">
                  <a:moveTo>
                    <a:pt x="0" y="0"/>
                  </a:moveTo>
                  <a:lnTo>
                    <a:pt x="812800" y="0"/>
                  </a:lnTo>
                  <a:lnTo>
                    <a:pt x="812800" y="167394"/>
                  </a:lnTo>
                  <a:lnTo>
                    <a:pt x="0" y="167394"/>
                  </a:lnTo>
                  <a:close/>
                </a:path>
              </a:pathLst>
            </a:custGeom>
            <a:solidFill>
              <a:srgbClr val="012157"/>
            </a:solidFill>
          </p:spPr>
          <p:txBody>
            <a:bodyPr/>
            <a:lstStyle/>
            <a:p>
              <a:endParaRPr lang="en-US"/>
            </a:p>
          </p:txBody>
        </p:sp>
        <p:sp>
          <p:nvSpPr>
            <p:cNvPr id="11" name="TextBox 11"/>
            <p:cNvSpPr txBox="1"/>
            <p:nvPr/>
          </p:nvSpPr>
          <p:spPr>
            <a:xfrm>
              <a:off x="0" y="76200"/>
              <a:ext cx="812800" cy="91194"/>
            </a:xfrm>
            <a:prstGeom prst="rect">
              <a:avLst/>
            </a:prstGeom>
          </p:spPr>
          <p:txBody>
            <a:bodyPr lIns="50800" tIns="50800" rIns="50800" bIns="50800" rtlCol="0" anchor="ctr"/>
            <a:lstStyle/>
            <a:p>
              <a:pPr algn="ctr">
                <a:lnSpc>
                  <a:spcPts val="2064"/>
                </a:lnSpc>
              </a:pPr>
              <a:endParaRPr/>
            </a:p>
          </p:txBody>
        </p:sp>
      </p:grpSp>
      <p:grpSp>
        <p:nvGrpSpPr>
          <p:cNvPr id="12" name="Group 12"/>
          <p:cNvGrpSpPr/>
          <p:nvPr/>
        </p:nvGrpSpPr>
        <p:grpSpPr>
          <a:xfrm>
            <a:off x="11762932" y="7573890"/>
            <a:ext cx="3086100" cy="635575"/>
            <a:chOff x="0" y="0"/>
            <a:chExt cx="812800" cy="167394"/>
          </a:xfrm>
        </p:grpSpPr>
        <p:sp>
          <p:nvSpPr>
            <p:cNvPr id="13" name="Freeform 13"/>
            <p:cNvSpPr/>
            <p:nvPr/>
          </p:nvSpPr>
          <p:spPr>
            <a:xfrm>
              <a:off x="0" y="0"/>
              <a:ext cx="812800" cy="167394"/>
            </a:xfrm>
            <a:custGeom>
              <a:avLst/>
              <a:gdLst/>
              <a:ahLst/>
              <a:cxnLst/>
              <a:rect l="l" t="t" r="r" b="b"/>
              <a:pathLst>
                <a:path w="812800" h="167394">
                  <a:moveTo>
                    <a:pt x="0" y="0"/>
                  </a:moveTo>
                  <a:lnTo>
                    <a:pt x="812800" y="0"/>
                  </a:lnTo>
                  <a:lnTo>
                    <a:pt x="812800" y="167394"/>
                  </a:lnTo>
                  <a:lnTo>
                    <a:pt x="0" y="167394"/>
                  </a:lnTo>
                  <a:close/>
                </a:path>
              </a:pathLst>
            </a:custGeom>
            <a:solidFill>
              <a:srgbClr val="012157"/>
            </a:solidFill>
          </p:spPr>
          <p:txBody>
            <a:bodyPr/>
            <a:lstStyle/>
            <a:p>
              <a:endParaRPr lang="en-US"/>
            </a:p>
          </p:txBody>
        </p:sp>
        <p:sp>
          <p:nvSpPr>
            <p:cNvPr id="14" name="TextBox 14"/>
            <p:cNvSpPr txBox="1"/>
            <p:nvPr/>
          </p:nvSpPr>
          <p:spPr>
            <a:xfrm>
              <a:off x="0" y="76200"/>
              <a:ext cx="812800" cy="91194"/>
            </a:xfrm>
            <a:prstGeom prst="rect">
              <a:avLst/>
            </a:prstGeom>
          </p:spPr>
          <p:txBody>
            <a:bodyPr lIns="50800" tIns="50800" rIns="50800" bIns="50800" rtlCol="0" anchor="ctr"/>
            <a:lstStyle/>
            <a:p>
              <a:pPr algn="ctr">
                <a:lnSpc>
                  <a:spcPts val="2064"/>
                </a:lnSpc>
              </a:pPr>
              <a:endParaRPr/>
            </a:p>
          </p:txBody>
        </p:sp>
      </p:grpSp>
      <p:grpSp>
        <p:nvGrpSpPr>
          <p:cNvPr id="15" name="Group 15"/>
          <p:cNvGrpSpPr/>
          <p:nvPr/>
        </p:nvGrpSpPr>
        <p:grpSpPr>
          <a:xfrm>
            <a:off x="12905932" y="8555507"/>
            <a:ext cx="3086100" cy="635575"/>
            <a:chOff x="0" y="0"/>
            <a:chExt cx="812800" cy="167394"/>
          </a:xfrm>
        </p:grpSpPr>
        <p:sp>
          <p:nvSpPr>
            <p:cNvPr id="16" name="Freeform 16"/>
            <p:cNvSpPr/>
            <p:nvPr/>
          </p:nvSpPr>
          <p:spPr>
            <a:xfrm>
              <a:off x="0" y="0"/>
              <a:ext cx="812800" cy="167394"/>
            </a:xfrm>
            <a:custGeom>
              <a:avLst/>
              <a:gdLst/>
              <a:ahLst/>
              <a:cxnLst/>
              <a:rect l="l" t="t" r="r" b="b"/>
              <a:pathLst>
                <a:path w="812800" h="167394">
                  <a:moveTo>
                    <a:pt x="0" y="0"/>
                  </a:moveTo>
                  <a:lnTo>
                    <a:pt x="812800" y="0"/>
                  </a:lnTo>
                  <a:lnTo>
                    <a:pt x="812800" y="167394"/>
                  </a:lnTo>
                  <a:lnTo>
                    <a:pt x="0" y="167394"/>
                  </a:lnTo>
                  <a:close/>
                </a:path>
              </a:pathLst>
            </a:custGeom>
            <a:solidFill>
              <a:srgbClr val="012157"/>
            </a:solidFill>
          </p:spPr>
          <p:txBody>
            <a:bodyPr/>
            <a:lstStyle/>
            <a:p>
              <a:endParaRPr lang="en-US"/>
            </a:p>
          </p:txBody>
        </p:sp>
        <p:sp>
          <p:nvSpPr>
            <p:cNvPr id="17" name="TextBox 17"/>
            <p:cNvSpPr txBox="1"/>
            <p:nvPr/>
          </p:nvSpPr>
          <p:spPr>
            <a:xfrm>
              <a:off x="0" y="76200"/>
              <a:ext cx="812800" cy="91194"/>
            </a:xfrm>
            <a:prstGeom prst="rect">
              <a:avLst/>
            </a:prstGeom>
          </p:spPr>
          <p:txBody>
            <a:bodyPr lIns="50800" tIns="50800" rIns="50800" bIns="50800" rtlCol="0" anchor="ctr"/>
            <a:lstStyle/>
            <a:p>
              <a:pPr algn="ctr">
                <a:lnSpc>
                  <a:spcPts val="2064"/>
                </a:lnSpc>
              </a:pPr>
              <a:endParaRPr/>
            </a:p>
          </p:txBody>
        </p:sp>
      </p:grpSp>
      <p:sp>
        <p:nvSpPr>
          <p:cNvPr id="18" name="TextBox 18"/>
          <p:cNvSpPr txBox="1"/>
          <p:nvPr/>
        </p:nvSpPr>
        <p:spPr>
          <a:xfrm>
            <a:off x="2457893" y="1924593"/>
            <a:ext cx="13372215" cy="7608570"/>
          </a:xfrm>
          <a:prstGeom prst="rect">
            <a:avLst/>
          </a:prstGeom>
        </p:spPr>
        <p:txBody>
          <a:bodyPr lIns="0" tIns="0" rIns="0" bIns="0" rtlCol="0" anchor="t">
            <a:spAutoFit/>
          </a:bodyPr>
          <a:lstStyle/>
          <a:p>
            <a:pPr algn="l">
              <a:lnSpc>
                <a:spcPts val="3780"/>
              </a:lnSpc>
            </a:pPr>
            <a:r>
              <a:rPr lang="en-US" sz="2700" b="1" dirty="0">
                <a:solidFill>
                  <a:srgbClr val="FFFFFF"/>
                </a:solidFill>
                <a:latin typeface="Open Sans Bold"/>
                <a:ea typeface="Open Sans Bold"/>
                <a:cs typeface="Open Sans Bold"/>
                <a:sym typeface="Open Sans Bold"/>
              </a:rPr>
              <a:t>Supervised model:</a:t>
            </a:r>
            <a:r>
              <a:rPr lang="en-US" sz="2700" dirty="0">
                <a:solidFill>
                  <a:srgbClr val="FFFFFF"/>
                </a:solidFill>
                <a:latin typeface="Open Sans"/>
                <a:ea typeface="Open Sans"/>
                <a:cs typeface="Open Sans"/>
                <a:sym typeface="Open Sans"/>
              </a:rPr>
              <a:t> </a:t>
            </a:r>
          </a:p>
          <a:p>
            <a:pPr marL="582932" lvl="1" indent="-291466" algn="l">
              <a:lnSpc>
                <a:spcPts val="3780"/>
              </a:lnSpc>
              <a:buFont typeface="Arial"/>
              <a:buChar char="•"/>
            </a:pPr>
            <a:r>
              <a:rPr lang="en-US" sz="2700" dirty="0" err="1">
                <a:solidFill>
                  <a:srgbClr val="FFFFFF"/>
                </a:solidFill>
                <a:latin typeface="Open Sans"/>
                <a:ea typeface="Open Sans"/>
                <a:cs typeface="Open Sans"/>
                <a:sym typeface="Open Sans"/>
              </a:rPr>
              <a:t>RandomForestClassifier</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n_estimators</a:t>
            </a:r>
            <a:r>
              <a:rPr lang="en-US" sz="2700" dirty="0">
                <a:solidFill>
                  <a:srgbClr val="FFFFFF"/>
                </a:solidFill>
                <a:latin typeface="Open Sans"/>
                <a:ea typeface="Open Sans"/>
                <a:cs typeface="Open Sans"/>
                <a:sym typeface="Open Sans"/>
              </a:rPr>
              <a:t>=200, </a:t>
            </a:r>
            <a:r>
              <a:rPr lang="en-US" sz="2700" dirty="0" err="1">
                <a:solidFill>
                  <a:srgbClr val="FFFFFF"/>
                </a:solidFill>
                <a:latin typeface="Open Sans"/>
                <a:ea typeface="Open Sans"/>
                <a:cs typeface="Open Sans"/>
                <a:sym typeface="Open Sans"/>
              </a:rPr>
              <a:t>class_weight</a:t>
            </a:r>
            <a:r>
              <a:rPr lang="en-US" sz="2700" dirty="0">
                <a:solidFill>
                  <a:srgbClr val="FFFFFF"/>
                </a:solidFill>
                <a:latin typeface="Open Sans"/>
                <a:ea typeface="Open Sans"/>
                <a:cs typeface="Open Sans"/>
                <a:sym typeface="Open Sans"/>
              </a:rPr>
              <a:t>="balanced", </a:t>
            </a:r>
            <a:r>
              <a:rPr lang="en-US" sz="2700" dirty="0" err="1">
                <a:solidFill>
                  <a:srgbClr val="FFFFFF"/>
                </a:solidFill>
                <a:latin typeface="Open Sans"/>
                <a:ea typeface="Open Sans"/>
                <a:cs typeface="Open Sans"/>
                <a:sym typeface="Open Sans"/>
              </a:rPr>
              <a:t>random_state</a:t>
            </a:r>
            <a:r>
              <a:rPr lang="en-US" sz="2700" dirty="0">
                <a:solidFill>
                  <a:srgbClr val="FFFFFF"/>
                </a:solidFill>
                <a:latin typeface="Open Sans"/>
                <a:ea typeface="Open Sans"/>
                <a:cs typeface="Open Sans"/>
                <a:sym typeface="Open Sans"/>
              </a:rPr>
              <a:t>=42).</a:t>
            </a:r>
          </a:p>
          <a:p>
            <a:pPr algn="l">
              <a:lnSpc>
                <a:spcPts val="3780"/>
              </a:lnSpc>
            </a:pPr>
            <a:endParaRPr lang="en-US" sz="2700" dirty="0">
              <a:solidFill>
                <a:srgbClr val="FFFFFF"/>
              </a:solidFill>
              <a:latin typeface="Open Sans"/>
              <a:ea typeface="Open Sans"/>
              <a:cs typeface="Open Sans"/>
              <a:sym typeface="Open Sans"/>
            </a:endParaRPr>
          </a:p>
          <a:p>
            <a:pPr algn="l">
              <a:lnSpc>
                <a:spcPts val="3780"/>
              </a:lnSpc>
            </a:pPr>
            <a:r>
              <a:rPr lang="en-US" sz="2700" b="1" dirty="0">
                <a:solidFill>
                  <a:srgbClr val="FFFFFF"/>
                </a:solidFill>
                <a:latin typeface="Open Sans Bold"/>
                <a:ea typeface="Open Sans Bold"/>
                <a:cs typeface="Open Sans Bold"/>
                <a:sym typeface="Open Sans Bold"/>
              </a:rPr>
              <a:t>Train/validation:</a:t>
            </a:r>
          </a:p>
          <a:p>
            <a:pPr marL="582932" lvl="1" indent="-291466" algn="l">
              <a:lnSpc>
                <a:spcPts val="3780"/>
              </a:lnSpc>
              <a:buFont typeface="Arial"/>
              <a:buChar char="•"/>
            </a:pPr>
            <a:r>
              <a:rPr lang="en-US" sz="2700" dirty="0">
                <a:solidFill>
                  <a:srgbClr val="FFFFFF"/>
                </a:solidFill>
                <a:latin typeface="Open Sans"/>
                <a:ea typeface="Open Sans"/>
                <a:cs typeface="Open Sans"/>
                <a:sym typeface="Open Sans"/>
              </a:rPr>
              <a:t>Stratified 80/20 train–test split on </a:t>
            </a:r>
            <a:r>
              <a:rPr lang="en-US" sz="2700" dirty="0" err="1">
                <a:solidFill>
                  <a:srgbClr val="FFFFFF"/>
                </a:solidFill>
                <a:latin typeface="Open Sans"/>
                <a:ea typeface="Open Sans"/>
                <a:cs typeface="Open Sans"/>
                <a:sym typeface="Open Sans"/>
              </a:rPr>
              <a:t>Solar_Tier_Label</a:t>
            </a:r>
            <a:r>
              <a:rPr lang="en-US" sz="2700" dirty="0">
                <a:solidFill>
                  <a:srgbClr val="FFFFFF"/>
                </a:solidFill>
                <a:latin typeface="Open Sans"/>
                <a:ea typeface="Open Sans"/>
                <a:cs typeface="Open Sans"/>
                <a:sym typeface="Open Sans"/>
              </a:rPr>
              <a:t>.</a:t>
            </a:r>
          </a:p>
          <a:p>
            <a:pPr algn="l">
              <a:lnSpc>
                <a:spcPts val="3780"/>
              </a:lnSpc>
            </a:pPr>
            <a:endParaRPr lang="en-US" sz="2700" dirty="0">
              <a:solidFill>
                <a:srgbClr val="FFFFFF"/>
              </a:solidFill>
              <a:latin typeface="Open Sans"/>
              <a:ea typeface="Open Sans"/>
              <a:cs typeface="Open Sans"/>
              <a:sym typeface="Open Sans"/>
            </a:endParaRPr>
          </a:p>
          <a:p>
            <a:pPr algn="l">
              <a:lnSpc>
                <a:spcPts val="3780"/>
              </a:lnSpc>
            </a:pPr>
            <a:r>
              <a:rPr lang="en-US" sz="2700" b="1" dirty="0">
                <a:solidFill>
                  <a:srgbClr val="FFFFFF"/>
                </a:solidFill>
                <a:latin typeface="Open Sans Bold"/>
                <a:ea typeface="Open Sans Bold"/>
                <a:cs typeface="Open Sans Bold"/>
                <a:sym typeface="Open Sans Bold"/>
              </a:rPr>
              <a:t>Clustering:</a:t>
            </a:r>
          </a:p>
          <a:p>
            <a:pPr marL="582932" lvl="1" indent="-291466" algn="l">
              <a:lnSpc>
                <a:spcPts val="3780"/>
              </a:lnSpc>
              <a:buFont typeface="Arial"/>
              <a:buChar char="•"/>
            </a:pPr>
            <a:r>
              <a:rPr lang="en-US" sz="2700" dirty="0" err="1">
                <a:solidFill>
                  <a:srgbClr val="FFFFFF"/>
                </a:solidFill>
                <a:latin typeface="Open Sans"/>
                <a:ea typeface="Open Sans"/>
                <a:cs typeface="Open Sans"/>
                <a:sym typeface="Open Sans"/>
              </a:rPr>
              <a:t>KMeans</a:t>
            </a:r>
            <a:r>
              <a:rPr lang="en-US" sz="2700" dirty="0">
                <a:solidFill>
                  <a:srgbClr val="FFFFFF"/>
                </a:solidFill>
                <a:latin typeface="Open Sans"/>
                <a:ea typeface="Open Sans"/>
                <a:cs typeface="Open Sans"/>
                <a:sym typeface="Open Sans"/>
              </a:rPr>
              <a:t> on scaled numeric features; k=3 chosen by inertia “elbow” and peak silhouette (~0.50 at k=2–3).</a:t>
            </a:r>
          </a:p>
          <a:p>
            <a:pPr algn="l">
              <a:lnSpc>
                <a:spcPts val="3780"/>
              </a:lnSpc>
            </a:pPr>
            <a:endParaRPr lang="en-US" sz="2700" dirty="0">
              <a:solidFill>
                <a:srgbClr val="FFFFFF"/>
              </a:solidFill>
              <a:latin typeface="Open Sans"/>
              <a:ea typeface="Open Sans"/>
              <a:cs typeface="Open Sans"/>
              <a:sym typeface="Open Sans"/>
            </a:endParaRPr>
          </a:p>
          <a:p>
            <a:pPr algn="l">
              <a:lnSpc>
                <a:spcPts val="3780"/>
              </a:lnSpc>
            </a:pPr>
            <a:r>
              <a:rPr lang="en-US" sz="2700" b="1" dirty="0">
                <a:solidFill>
                  <a:srgbClr val="FFFFFF"/>
                </a:solidFill>
                <a:latin typeface="Open Sans Bold"/>
                <a:ea typeface="Open Sans Bold"/>
                <a:cs typeface="Open Sans Bold"/>
                <a:sym typeface="Open Sans Bold"/>
              </a:rPr>
              <a:t>Model selection rationale:</a:t>
            </a:r>
          </a:p>
          <a:p>
            <a:pPr marL="582932" lvl="1" indent="-291466" algn="l">
              <a:lnSpc>
                <a:spcPts val="3780"/>
              </a:lnSpc>
              <a:buFont typeface="Arial"/>
              <a:buChar char="•"/>
            </a:pPr>
            <a:r>
              <a:rPr lang="en-US" sz="2700" dirty="0">
                <a:solidFill>
                  <a:srgbClr val="FFFFFF"/>
                </a:solidFill>
                <a:latin typeface="Open Sans"/>
                <a:ea typeface="Open Sans"/>
                <a:cs typeface="Open Sans"/>
                <a:sym typeface="Open Sans"/>
              </a:rPr>
              <a:t>RF handles nonlinearity, mixed scales, and feature interactions; robust to outliers (further mitigated by </a:t>
            </a:r>
            <a:r>
              <a:rPr lang="en-US" sz="2700" dirty="0" err="1">
                <a:solidFill>
                  <a:srgbClr val="FFFFFF"/>
                </a:solidFill>
                <a:latin typeface="Open Sans"/>
                <a:ea typeface="Open Sans"/>
                <a:cs typeface="Open Sans"/>
                <a:sym typeface="Open Sans"/>
              </a:rPr>
              <a:t>Winsorization</a:t>
            </a:r>
            <a:r>
              <a:rPr lang="en-US" sz="2700" dirty="0">
                <a:solidFill>
                  <a:srgbClr val="FFFFFF"/>
                </a:solidFill>
                <a:latin typeface="Open Sans"/>
                <a:ea typeface="Open Sans"/>
                <a:cs typeface="Open Sans"/>
                <a:sym typeface="Open Sans"/>
              </a:rPr>
              <a:t>).</a:t>
            </a:r>
          </a:p>
          <a:p>
            <a:pPr marL="582932" lvl="1" indent="-291466" algn="l">
              <a:lnSpc>
                <a:spcPts val="3780"/>
              </a:lnSpc>
              <a:buFont typeface="Arial"/>
              <a:buChar char="•"/>
            </a:pPr>
            <a:r>
              <a:rPr lang="en-US" sz="2700" dirty="0" err="1">
                <a:solidFill>
                  <a:srgbClr val="FFFFFF"/>
                </a:solidFill>
                <a:latin typeface="Open Sans"/>
                <a:ea typeface="Open Sans"/>
                <a:cs typeface="Open Sans"/>
                <a:sym typeface="Open Sans"/>
              </a:rPr>
              <a:t>KMeans</a:t>
            </a:r>
            <a:r>
              <a:rPr lang="en-US" sz="2700" dirty="0">
                <a:solidFill>
                  <a:srgbClr val="FFFFFF"/>
                </a:solidFill>
                <a:latin typeface="Open Sans"/>
                <a:ea typeface="Open Sans"/>
                <a:cs typeface="Open Sans"/>
                <a:sym typeface="Open Sans"/>
              </a:rPr>
              <a:t> provides complementary unsupervised segmentation to guide program design beyond the label.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9739804" y="-543"/>
            <a:ext cx="8548196" cy="8526700"/>
          </a:xfrm>
          <a:custGeom>
            <a:avLst/>
            <a:gdLst/>
            <a:ahLst/>
            <a:cxnLst/>
            <a:rect l="l" t="t" r="r" b="b"/>
            <a:pathLst>
              <a:path w="9646410" h="9258300">
                <a:moveTo>
                  <a:pt x="0" y="0"/>
                </a:moveTo>
                <a:lnTo>
                  <a:pt x="9646410" y="0"/>
                </a:lnTo>
                <a:lnTo>
                  <a:pt x="9646410" y="9258300"/>
                </a:lnTo>
                <a:lnTo>
                  <a:pt x="0" y="9258300"/>
                </a:lnTo>
                <a:lnTo>
                  <a:pt x="0" y="0"/>
                </a:lnTo>
                <a:close/>
              </a:path>
            </a:pathLst>
          </a:custGeom>
          <a:blipFill>
            <a:blip r:embed="rId2"/>
            <a:stretch>
              <a:fillRect l="-10125" t="-10386" r="-12848" b="-22355"/>
            </a:stretch>
          </a:blipFill>
        </p:spPr>
        <p:txBody>
          <a:bodyPr/>
          <a:lstStyle/>
          <a:p>
            <a:endParaRPr lang="en-US"/>
          </a:p>
        </p:txBody>
      </p:sp>
      <p:sp>
        <p:nvSpPr>
          <p:cNvPr id="3" name="Freeform 3"/>
          <p:cNvSpPr/>
          <p:nvPr/>
        </p:nvSpPr>
        <p:spPr>
          <a:xfrm flipH="1">
            <a:off x="15830107" y="-543"/>
            <a:ext cx="2457893" cy="2058485"/>
          </a:xfrm>
          <a:custGeom>
            <a:avLst/>
            <a:gdLst/>
            <a:ahLst/>
            <a:cxnLst/>
            <a:rect l="l" t="t" r="r" b="b"/>
            <a:pathLst>
              <a:path w="2457893" h="2058485">
                <a:moveTo>
                  <a:pt x="2457893" y="0"/>
                </a:moveTo>
                <a:lnTo>
                  <a:pt x="0" y="0"/>
                </a:lnTo>
                <a:lnTo>
                  <a:pt x="0" y="2058486"/>
                </a:lnTo>
                <a:lnTo>
                  <a:pt x="2457893" y="2058486"/>
                </a:lnTo>
                <a:lnTo>
                  <a:pt x="245789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a:off x="0" y="1792131"/>
            <a:ext cx="8648120" cy="8494869"/>
          </a:xfrm>
          <a:custGeom>
            <a:avLst/>
            <a:gdLst/>
            <a:ahLst/>
            <a:cxnLst/>
            <a:rect l="l" t="t" r="r" b="b"/>
            <a:pathLst>
              <a:path w="9646410" h="9258300">
                <a:moveTo>
                  <a:pt x="0" y="0"/>
                </a:moveTo>
                <a:lnTo>
                  <a:pt x="9646410" y="0"/>
                </a:lnTo>
                <a:lnTo>
                  <a:pt x="9646410" y="9258300"/>
                </a:lnTo>
                <a:lnTo>
                  <a:pt x="0" y="9258300"/>
                </a:lnTo>
                <a:lnTo>
                  <a:pt x="0" y="0"/>
                </a:lnTo>
                <a:close/>
              </a:path>
            </a:pathLst>
          </a:custGeom>
          <a:blipFill>
            <a:blip r:embed="rId2"/>
            <a:stretch>
              <a:fillRect l="-10007" t="-10801" r="-11545" b="-22438"/>
            </a:stretch>
          </a:blipFill>
        </p:spPr>
        <p:txBody>
          <a:bodyPr/>
          <a:lstStyle/>
          <a:p>
            <a:endParaRPr lang="en-US"/>
          </a:p>
        </p:txBody>
      </p:sp>
      <p:sp>
        <p:nvSpPr>
          <p:cNvPr id="5" name="TextBox 5"/>
          <p:cNvSpPr txBox="1"/>
          <p:nvPr/>
        </p:nvSpPr>
        <p:spPr>
          <a:xfrm>
            <a:off x="591555" y="2376805"/>
            <a:ext cx="17104889" cy="7569835"/>
          </a:xfrm>
          <a:prstGeom prst="rect">
            <a:avLst/>
          </a:prstGeom>
        </p:spPr>
        <p:txBody>
          <a:bodyPr lIns="0" tIns="0" rIns="0" bIns="0" rtlCol="0" anchor="t">
            <a:spAutoFit/>
          </a:bodyPr>
          <a:lstStyle/>
          <a:p>
            <a:pPr algn="l">
              <a:lnSpc>
                <a:spcPts val="4339"/>
              </a:lnSpc>
            </a:pPr>
            <a:r>
              <a:rPr lang="en-US" sz="3099" b="1" dirty="0">
                <a:solidFill>
                  <a:srgbClr val="68C5FA"/>
                </a:solidFill>
                <a:latin typeface="Open Sans Bold"/>
                <a:ea typeface="Open Sans Bold"/>
                <a:cs typeface="Open Sans Bold"/>
                <a:sym typeface="Open Sans Bold"/>
              </a:rPr>
              <a:t>Test performance (RF, 20% holdout):</a:t>
            </a:r>
          </a:p>
          <a:p>
            <a:pPr marL="669289" lvl="1" indent="-334645" algn="l">
              <a:lnSpc>
                <a:spcPts val="4339"/>
              </a:lnSpc>
              <a:buFont typeface="Arial"/>
              <a:buChar char="•"/>
            </a:pPr>
            <a:r>
              <a:rPr lang="en-US" sz="3099" dirty="0">
                <a:solidFill>
                  <a:srgbClr val="68C5FA"/>
                </a:solidFill>
                <a:latin typeface="Open Sans"/>
                <a:ea typeface="Open Sans"/>
                <a:cs typeface="Open Sans"/>
                <a:sym typeface="Open Sans"/>
              </a:rPr>
              <a:t>Accuracy: 0.93</a:t>
            </a:r>
          </a:p>
          <a:p>
            <a:pPr marL="669289" lvl="1" indent="-334645" algn="l">
              <a:lnSpc>
                <a:spcPts val="4339"/>
              </a:lnSpc>
              <a:buFont typeface="Arial"/>
              <a:buChar char="•"/>
            </a:pPr>
            <a:r>
              <a:rPr lang="en-US" sz="3099" dirty="0">
                <a:solidFill>
                  <a:srgbClr val="68C5FA"/>
                </a:solidFill>
                <a:latin typeface="Open Sans"/>
                <a:ea typeface="Open Sans"/>
                <a:cs typeface="Open Sans"/>
                <a:sym typeface="Open Sans"/>
              </a:rPr>
              <a:t>Per class:</a:t>
            </a:r>
          </a:p>
          <a:p>
            <a:pPr marL="1338579" lvl="2" indent="-446193" algn="l">
              <a:lnSpc>
                <a:spcPts val="4339"/>
              </a:lnSpc>
              <a:buFont typeface="Arial"/>
              <a:buChar char="⚬"/>
            </a:pPr>
            <a:r>
              <a:rPr lang="en-US" sz="3099" dirty="0">
                <a:solidFill>
                  <a:srgbClr val="68C5FA"/>
                </a:solidFill>
                <a:latin typeface="Open Sans"/>
                <a:ea typeface="Open Sans"/>
                <a:cs typeface="Open Sans"/>
                <a:sym typeface="Open Sans"/>
              </a:rPr>
              <a:t>High: Precision 1.00, Recall 0.90, F1 0.95 (support 48)</a:t>
            </a:r>
          </a:p>
          <a:p>
            <a:pPr marL="1338579" lvl="2" indent="-446193" algn="l">
              <a:lnSpc>
                <a:spcPts val="4339"/>
              </a:lnSpc>
              <a:buFont typeface="Arial"/>
              <a:buChar char="⚬"/>
            </a:pPr>
            <a:r>
              <a:rPr lang="en-US" sz="3099" dirty="0">
                <a:solidFill>
                  <a:srgbClr val="68C5FA"/>
                </a:solidFill>
                <a:latin typeface="Open Sans"/>
                <a:ea typeface="Open Sans"/>
                <a:cs typeface="Open Sans"/>
                <a:sym typeface="Open Sans"/>
              </a:rPr>
              <a:t>Low: Precision 0.92, Recall 0.98, F1 0.95 (support 49)</a:t>
            </a:r>
          </a:p>
          <a:p>
            <a:pPr marL="1338579" lvl="2" indent="-446193" algn="l">
              <a:lnSpc>
                <a:spcPts val="4339"/>
              </a:lnSpc>
              <a:buFont typeface="Arial"/>
              <a:buChar char="⚬"/>
            </a:pPr>
            <a:r>
              <a:rPr lang="en-US" sz="3099" dirty="0">
                <a:solidFill>
                  <a:srgbClr val="68C5FA"/>
                </a:solidFill>
                <a:latin typeface="Open Sans"/>
                <a:ea typeface="Open Sans"/>
                <a:cs typeface="Open Sans"/>
                <a:sym typeface="Open Sans"/>
              </a:rPr>
              <a:t>Medium: Precision 0.90, Recall 0.93, F1 0.91 (support 56)</a:t>
            </a:r>
          </a:p>
          <a:p>
            <a:pPr algn="l">
              <a:lnSpc>
                <a:spcPts val="4339"/>
              </a:lnSpc>
            </a:pPr>
            <a:endParaRPr lang="en-US" sz="3099" dirty="0">
              <a:solidFill>
                <a:srgbClr val="68C5FA"/>
              </a:solidFill>
              <a:latin typeface="Open Sans"/>
              <a:ea typeface="Open Sans"/>
              <a:cs typeface="Open Sans"/>
              <a:sym typeface="Open Sans"/>
            </a:endParaRPr>
          </a:p>
          <a:p>
            <a:pPr algn="l">
              <a:lnSpc>
                <a:spcPts val="4339"/>
              </a:lnSpc>
            </a:pPr>
            <a:r>
              <a:rPr lang="en-US" sz="3099" b="1" dirty="0">
                <a:solidFill>
                  <a:srgbClr val="68C5FA"/>
                </a:solidFill>
                <a:latin typeface="Open Sans Bold"/>
                <a:ea typeface="Open Sans Bold"/>
                <a:cs typeface="Open Sans Bold"/>
                <a:sym typeface="Open Sans Bold"/>
              </a:rPr>
              <a:t>Baseline context:</a:t>
            </a:r>
          </a:p>
          <a:p>
            <a:pPr marL="669289" lvl="1" indent="-334645" algn="l">
              <a:lnSpc>
                <a:spcPts val="4339"/>
              </a:lnSpc>
              <a:buFont typeface="Arial"/>
              <a:buChar char="•"/>
            </a:pPr>
            <a:r>
              <a:rPr lang="en-US" sz="3099" dirty="0">
                <a:solidFill>
                  <a:srgbClr val="68C5FA"/>
                </a:solidFill>
                <a:latin typeface="Open Sans"/>
                <a:ea typeface="Open Sans"/>
                <a:cs typeface="Open Sans"/>
                <a:sym typeface="Open Sans"/>
              </a:rPr>
              <a:t>Majority-class accuracy ≈ 36% (predicting “Medium” only) - RF improves accuracy by +57 pts.</a:t>
            </a:r>
          </a:p>
          <a:p>
            <a:pPr algn="l">
              <a:lnSpc>
                <a:spcPts val="4339"/>
              </a:lnSpc>
            </a:pPr>
            <a:endParaRPr lang="en-US" sz="3099" dirty="0">
              <a:solidFill>
                <a:srgbClr val="68C5FA"/>
              </a:solidFill>
              <a:latin typeface="Open Sans"/>
              <a:ea typeface="Open Sans"/>
              <a:cs typeface="Open Sans"/>
              <a:sym typeface="Open Sans"/>
            </a:endParaRPr>
          </a:p>
          <a:p>
            <a:pPr algn="l">
              <a:lnSpc>
                <a:spcPts val="4339"/>
              </a:lnSpc>
            </a:pPr>
            <a:r>
              <a:rPr lang="en-US" sz="3099" b="1" dirty="0">
                <a:solidFill>
                  <a:srgbClr val="68C5FA"/>
                </a:solidFill>
                <a:latin typeface="Open Sans Bold"/>
                <a:ea typeface="Open Sans Bold"/>
                <a:cs typeface="Open Sans Bold"/>
                <a:sym typeface="Open Sans Bold"/>
              </a:rPr>
              <a:t>Error profile: </a:t>
            </a:r>
          </a:p>
          <a:p>
            <a:pPr marL="669289" lvl="1" indent="-334645" algn="l">
              <a:lnSpc>
                <a:spcPts val="4339"/>
              </a:lnSpc>
              <a:buFont typeface="Arial"/>
              <a:buChar char="•"/>
            </a:pPr>
            <a:r>
              <a:rPr lang="en-US" sz="3099" dirty="0">
                <a:solidFill>
                  <a:srgbClr val="68C5FA"/>
                </a:solidFill>
                <a:latin typeface="Open Sans"/>
                <a:ea typeface="Open Sans"/>
                <a:cs typeface="Open Sans"/>
                <a:sym typeface="Open Sans"/>
              </a:rPr>
              <a:t>Most residual confusions occur between Medium - High, indicating overlapping boundaries among better-performing regions.</a:t>
            </a:r>
          </a:p>
        </p:txBody>
      </p:sp>
      <p:sp>
        <p:nvSpPr>
          <p:cNvPr id="6" name="TextBox 6"/>
          <p:cNvSpPr txBox="1"/>
          <p:nvPr/>
        </p:nvSpPr>
        <p:spPr>
          <a:xfrm>
            <a:off x="2366797" y="214531"/>
            <a:ext cx="13554405" cy="2082165"/>
          </a:xfrm>
          <a:prstGeom prst="rect">
            <a:avLst/>
          </a:prstGeom>
        </p:spPr>
        <p:txBody>
          <a:bodyPr lIns="0" tIns="0" rIns="0" bIns="0" rtlCol="0" anchor="t">
            <a:spAutoFit/>
          </a:bodyPr>
          <a:lstStyle/>
          <a:p>
            <a:pPr algn="ctr">
              <a:lnSpc>
                <a:spcPts val="8749"/>
              </a:lnSpc>
            </a:pPr>
            <a:r>
              <a:rPr lang="en-US" sz="6999" b="1" spc="-174">
                <a:solidFill>
                  <a:srgbClr val="6FC5F6"/>
                </a:solidFill>
                <a:latin typeface="Gotham Heavy"/>
                <a:ea typeface="Gotham Heavy"/>
                <a:cs typeface="Gotham Heavy"/>
                <a:sym typeface="Gotham Heavy"/>
              </a:rPr>
              <a:t>MODELING &amp; EVALUATION</a:t>
            </a:r>
          </a:p>
          <a:p>
            <a:pPr algn="ctr">
              <a:lnSpc>
                <a:spcPts val="7750"/>
              </a:lnSpc>
            </a:pPr>
            <a:r>
              <a:rPr lang="en-US" sz="6200" b="1" spc="-155">
                <a:solidFill>
                  <a:srgbClr val="FFFFFF"/>
                </a:solidFill>
                <a:latin typeface="Gotham Heavy"/>
                <a:ea typeface="Gotham Heavy"/>
                <a:cs typeface="Gotham Heavy"/>
                <a:sym typeface="Gotham Heavy"/>
              </a:rPr>
              <a:t>CLASSification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flipH="1">
            <a:off x="15830107" y="-543"/>
            <a:ext cx="2457893" cy="2058485"/>
          </a:xfrm>
          <a:custGeom>
            <a:avLst/>
            <a:gdLst/>
            <a:ahLst/>
            <a:cxnLst/>
            <a:rect l="l" t="t" r="r" b="b"/>
            <a:pathLst>
              <a:path w="2457893" h="2058485">
                <a:moveTo>
                  <a:pt x="2457893" y="0"/>
                </a:moveTo>
                <a:lnTo>
                  <a:pt x="0" y="0"/>
                </a:lnTo>
                <a:lnTo>
                  <a:pt x="0" y="2058486"/>
                </a:lnTo>
                <a:lnTo>
                  <a:pt x="2457893" y="2058486"/>
                </a:lnTo>
                <a:lnTo>
                  <a:pt x="245789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750089" y="3300541"/>
            <a:ext cx="3537912" cy="6986459"/>
          </a:xfrm>
          <a:custGeom>
            <a:avLst/>
            <a:gdLst/>
            <a:ahLst/>
            <a:cxnLst/>
            <a:rect l="l" t="t" r="r" b="b"/>
            <a:pathLst>
              <a:path w="8528083" h="8229600">
                <a:moveTo>
                  <a:pt x="0" y="0"/>
                </a:moveTo>
                <a:lnTo>
                  <a:pt x="8528083" y="0"/>
                </a:lnTo>
                <a:lnTo>
                  <a:pt x="8528083" y="8229600"/>
                </a:lnTo>
                <a:lnTo>
                  <a:pt x="0" y="8229600"/>
                </a:lnTo>
                <a:lnTo>
                  <a:pt x="0" y="0"/>
                </a:lnTo>
                <a:close/>
              </a:path>
            </a:pathLst>
          </a:custGeom>
          <a:blipFill>
            <a:blip r:embed="rId4"/>
            <a:stretch>
              <a:fillRect r="-141048" b="-17794"/>
            </a:stretch>
          </a:blipFill>
        </p:spPr>
        <p:txBody>
          <a:bodyPr/>
          <a:lstStyle/>
          <a:p>
            <a:endParaRPr lang="en-US"/>
          </a:p>
        </p:txBody>
      </p:sp>
      <p:sp>
        <p:nvSpPr>
          <p:cNvPr id="4" name="TextBox 4"/>
          <p:cNvSpPr txBox="1"/>
          <p:nvPr/>
        </p:nvSpPr>
        <p:spPr>
          <a:xfrm>
            <a:off x="575712" y="2273781"/>
            <a:ext cx="17136577" cy="6955155"/>
          </a:xfrm>
          <a:prstGeom prst="rect">
            <a:avLst/>
          </a:prstGeom>
        </p:spPr>
        <p:txBody>
          <a:bodyPr lIns="0" tIns="0" rIns="0" bIns="0" rtlCol="0" anchor="t">
            <a:spAutoFit/>
          </a:bodyPr>
          <a:lstStyle/>
          <a:p>
            <a:pPr algn="l">
              <a:lnSpc>
                <a:spcPts val="4619"/>
              </a:lnSpc>
            </a:pPr>
            <a:r>
              <a:rPr lang="en-US" sz="3299" b="1">
                <a:solidFill>
                  <a:srgbClr val="FFFFFF"/>
                </a:solidFill>
                <a:latin typeface="Open Sans Bold"/>
                <a:ea typeface="Open Sans Bold"/>
                <a:cs typeface="Open Sans Bold"/>
                <a:sym typeface="Open Sans Bold"/>
              </a:rPr>
              <a:t>Feature importance (RF):</a:t>
            </a:r>
          </a:p>
          <a:p>
            <a:pPr marL="712468" lvl="1" indent="-356234" algn="l">
              <a:lnSpc>
                <a:spcPts val="4619"/>
              </a:lnSpc>
              <a:buFont typeface="Arial"/>
              <a:buChar char="•"/>
            </a:pPr>
            <a:r>
              <a:rPr lang="en-US" sz="3299">
                <a:solidFill>
                  <a:srgbClr val="FFFFFF"/>
                </a:solidFill>
                <a:latin typeface="Open Sans"/>
                <a:ea typeface="Open Sans"/>
                <a:cs typeface="Open Sans"/>
                <a:sym typeface="Open Sans"/>
              </a:rPr>
              <a:t>Most influential: Average_Nighttime_mean (0.31), pop_density (0.20), AREA (0.13), climate_stress (0.12), Distance_to_Center (0.10).</a:t>
            </a:r>
          </a:p>
          <a:p>
            <a:pPr marL="712468" lvl="1" indent="-356234" algn="l">
              <a:lnSpc>
                <a:spcPts val="4619"/>
              </a:lnSpc>
              <a:buFont typeface="Arial"/>
              <a:buChar char="•"/>
            </a:pPr>
            <a:r>
              <a:rPr lang="en-US" sz="3299">
                <a:solidFill>
                  <a:srgbClr val="FFFFFF"/>
                </a:solidFill>
                <a:latin typeface="Open Sans"/>
                <a:ea typeface="Open Sans"/>
                <a:cs typeface="Open Sans"/>
                <a:sym typeface="Open Sans"/>
              </a:rPr>
              <a:t>Moderate: Population, safe/unsafe ratios, compactness, water_diversity.</a:t>
            </a:r>
          </a:p>
          <a:p>
            <a:pPr marL="712468" lvl="1" indent="-356234" algn="l">
              <a:lnSpc>
                <a:spcPts val="4619"/>
              </a:lnSpc>
              <a:buFont typeface="Arial"/>
              <a:buChar char="•"/>
            </a:pPr>
            <a:r>
              <a:rPr lang="en-US" sz="3299">
                <a:solidFill>
                  <a:srgbClr val="FFFFFF"/>
                </a:solidFill>
                <a:latin typeface="Open Sans"/>
                <a:ea typeface="Open Sans"/>
                <a:cs typeface="Open Sans"/>
                <a:sym typeface="Open Sans"/>
              </a:rPr>
              <a:t>Minimal: Pure location encodings (state dummies, lga_encoded).</a:t>
            </a:r>
          </a:p>
          <a:p>
            <a:pPr marL="712468" lvl="1" indent="-356234" algn="l">
              <a:lnSpc>
                <a:spcPts val="4619"/>
              </a:lnSpc>
              <a:buFont typeface="Arial"/>
              <a:buChar char="•"/>
            </a:pPr>
            <a:r>
              <a:rPr lang="en-US" sz="3299">
                <a:solidFill>
                  <a:srgbClr val="FFFFFF"/>
                </a:solidFill>
                <a:latin typeface="Open Sans"/>
                <a:ea typeface="Open Sans"/>
                <a:cs typeface="Open Sans"/>
                <a:sym typeface="Open Sans"/>
              </a:rPr>
              <a:t>Implication: Quantitative development &amp; geospatial factors drive tiers more than admin labels.</a:t>
            </a:r>
          </a:p>
          <a:p>
            <a:pPr algn="l">
              <a:lnSpc>
                <a:spcPts val="4619"/>
              </a:lnSpc>
            </a:pPr>
            <a:endParaRPr lang="en-US" sz="3299">
              <a:solidFill>
                <a:srgbClr val="FFFFFF"/>
              </a:solidFill>
              <a:latin typeface="Open Sans"/>
              <a:ea typeface="Open Sans"/>
              <a:cs typeface="Open Sans"/>
              <a:sym typeface="Open Sans"/>
            </a:endParaRPr>
          </a:p>
          <a:p>
            <a:pPr algn="l">
              <a:lnSpc>
                <a:spcPts val="4619"/>
              </a:lnSpc>
            </a:pPr>
            <a:r>
              <a:rPr lang="en-US" sz="3299" b="1">
                <a:solidFill>
                  <a:srgbClr val="FFFFFF"/>
                </a:solidFill>
                <a:latin typeface="Open Sans Bold"/>
                <a:ea typeface="Open Sans Bold"/>
                <a:cs typeface="Open Sans Bold"/>
                <a:sym typeface="Open Sans Bold"/>
              </a:rPr>
              <a:t>Clustering (KMeans, k=3):</a:t>
            </a:r>
          </a:p>
          <a:p>
            <a:pPr marL="712468" lvl="1" indent="-356234" algn="l">
              <a:lnSpc>
                <a:spcPts val="4619"/>
              </a:lnSpc>
              <a:buFont typeface="Arial"/>
              <a:buChar char="•"/>
            </a:pPr>
            <a:r>
              <a:rPr lang="en-US" sz="3299">
                <a:solidFill>
                  <a:srgbClr val="FFFFFF"/>
                </a:solidFill>
                <a:latin typeface="Open Sans"/>
                <a:ea typeface="Open Sans"/>
                <a:cs typeface="Open Sans"/>
                <a:sym typeface="Open Sans"/>
              </a:rPr>
              <a:t>Cluster 0 (majority): Spans Low-High, concentrated in Low/Medium.</a:t>
            </a:r>
          </a:p>
          <a:p>
            <a:pPr marL="712468" lvl="1" indent="-356234" algn="l">
              <a:lnSpc>
                <a:spcPts val="4619"/>
              </a:lnSpc>
              <a:buFont typeface="Arial"/>
              <a:buChar char="•"/>
            </a:pPr>
            <a:r>
              <a:rPr lang="en-US" sz="3299">
                <a:solidFill>
                  <a:srgbClr val="FFFFFF"/>
                </a:solidFill>
                <a:latin typeface="Open Sans"/>
                <a:ea typeface="Open Sans"/>
                <a:cs typeface="Open Sans"/>
                <a:sym typeface="Open Sans"/>
              </a:rPr>
              <a:t>Cluster 2 (selective): Skews toward High tier (advanced/electrified profile).</a:t>
            </a:r>
          </a:p>
          <a:p>
            <a:pPr marL="712468" lvl="1" indent="-356234" algn="l">
              <a:lnSpc>
                <a:spcPts val="4619"/>
              </a:lnSpc>
              <a:buFont typeface="Arial"/>
              <a:buChar char="•"/>
            </a:pPr>
            <a:r>
              <a:rPr lang="en-US" sz="3299">
                <a:solidFill>
                  <a:srgbClr val="FFFFFF"/>
                </a:solidFill>
                <a:latin typeface="Open Sans"/>
                <a:ea typeface="Open Sans"/>
                <a:cs typeface="Open Sans"/>
                <a:sym typeface="Open Sans"/>
              </a:rPr>
              <a:t>Cluster 1 (tiny): Rare/noisy segment.</a:t>
            </a:r>
          </a:p>
        </p:txBody>
      </p:sp>
      <p:sp>
        <p:nvSpPr>
          <p:cNvPr id="5" name="TextBox 5"/>
          <p:cNvSpPr txBox="1"/>
          <p:nvPr/>
        </p:nvSpPr>
        <p:spPr>
          <a:xfrm>
            <a:off x="2366797" y="807564"/>
            <a:ext cx="13554405" cy="979805"/>
          </a:xfrm>
          <a:prstGeom prst="rect">
            <a:avLst/>
          </a:prstGeom>
        </p:spPr>
        <p:txBody>
          <a:bodyPr lIns="0" tIns="0" rIns="0" bIns="0" rtlCol="0" anchor="t">
            <a:spAutoFit/>
          </a:bodyPr>
          <a:lstStyle/>
          <a:p>
            <a:pPr algn="ctr">
              <a:lnSpc>
                <a:spcPts val="7750"/>
              </a:lnSpc>
            </a:pPr>
            <a:r>
              <a:rPr lang="en-US" sz="6200" b="1" spc="-155">
                <a:solidFill>
                  <a:srgbClr val="FFFFFF"/>
                </a:solidFill>
                <a:latin typeface="Gotham Heavy"/>
                <a:ea typeface="Gotham Heavy"/>
                <a:cs typeface="Gotham Heavy"/>
                <a:sym typeface="Gotham Heavy"/>
              </a:rPr>
              <a:t>FEATURE IMPORTANCE &amp; CLUStering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grpSp>
        <p:nvGrpSpPr>
          <p:cNvPr id="2" name="Group 2"/>
          <p:cNvGrpSpPr/>
          <p:nvPr/>
        </p:nvGrpSpPr>
        <p:grpSpPr>
          <a:xfrm>
            <a:off x="403415" y="2690888"/>
            <a:ext cx="17481170" cy="7204756"/>
            <a:chOff x="0" y="0"/>
            <a:chExt cx="2470058" cy="1018019"/>
          </a:xfrm>
        </p:grpSpPr>
        <p:sp>
          <p:nvSpPr>
            <p:cNvPr id="3" name="Freeform 3"/>
            <p:cNvSpPr/>
            <p:nvPr/>
          </p:nvSpPr>
          <p:spPr>
            <a:xfrm>
              <a:off x="0" y="0"/>
              <a:ext cx="2470058" cy="1018019"/>
            </a:xfrm>
            <a:custGeom>
              <a:avLst/>
              <a:gdLst/>
              <a:ahLst/>
              <a:cxnLst/>
              <a:rect l="l" t="t" r="r" b="b"/>
              <a:pathLst>
                <a:path w="2470058" h="1018019">
                  <a:moveTo>
                    <a:pt x="2266858" y="0"/>
                  </a:moveTo>
                  <a:lnTo>
                    <a:pt x="0" y="0"/>
                  </a:lnTo>
                  <a:lnTo>
                    <a:pt x="203200" y="1018019"/>
                  </a:lnTo>
                  <a:lnTo>
                    <a:pt x="2470058" y="1018019"/>
                  </a:lnTo>
                  <a:lnTo>
                    <a:pt x="2266858" y="0"/>
                  </a:lnTo>
                  <a:close/>
                </a:path>
              </a:pathLst>
            </a:custGeom>
            <a:solidFill>
              <a:srgbClr val="68C5FA"/>
            </a:solidFill>
          </p:spPr>
          <p:txBody>
            <a:bodyPr/>
            <a:lstStyle/>
            <a:p>
              <a:endParaRPr lang="en-US"/>
            </a:p>
          </p:txBody>
        </p:sp>
        <p:sp>
          <p:nvSpPr>
            <p:cNvPr id="4" name="TextBox 4"/>
            <p:cNvSpPr txBox="1"/>
            <p:nvPr/>
          </p:nvSpPr>
          <p:spPr>
            <a:xfrm>
              <a:off x="101600" y="-38100"/>
              <a:ext cx="2266858" cy="105611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3046714" cy="2498325"/>
          </a:xfrm>
          <a:custGeom>
            <a:avLst/>
            <a:gdLst/>
            <a:ahLst/>
            <a:cxnLst/>
            <a:rect l="l" t="t" r="r" b="b"/>
            <a:pathLst>
              <a:path w="3182320" h="2665193">
                <a:moveTo>
                  <a:pt x="0" y="0"/>
                </a:moveTo>
                <a:lnTo>
                  <a:pt x="3182319" y="0"/>
                </a:lnTo>
                <a:lnTo>
                  <a:pt x="3182319" y="2665193"/>
                </a:lnTo>
                <a:lnTo>
                  <a:pt x="0" y="2665193"/>
                </a:lnTo>
                <a:lnTo>
                  <a:pt x="0" y="0"/>
                </a:lnTo>
                <a:close/>
              </a:path>
            </a:pathLst>
          </a:custGeom>
          <a:blipFill>
            <a:blip r:embed="rId2">
              <a:extLst>
                <a:ext uri="{96DAC541-7B7A-43D3-8B79-37D633B846F1}">
                  <asvg:svgBlip xmlns:asvg="http://schemas.microsoft.com/office/drawing/2016/SVG/main" r:embed="rId3"/>
                </a:ext>
              </a:extLst>
            </a:blip>
            <a:stretch>
              <a:fillRect l="-4450" t="-6679" r="-1" b="1"/>
            </a:stretch>
          </a:blipFill>
        </p:spPr>
        <p:txBody>
          <a:bodyPr/>
          <a:lstStyle/>
          <a:p>
            <a:endParaRPr lang="en-US"/>
          </a:p>
        </p:txBody>
      </p:sp>
      <p:sp>
        <p:nvSpPr>
          <p:cNvPr id="6" name="Freeform 6"/>
          <p:cNvSpPr/>
          <p:nvPr/>
        </p:nvSpPr>
        <p:spPr>
          <a:xfrm flipH="1">
            <a:off x="15299250" y="0"/>
            <a:ext cx="2988750" cy="2498325"/>
          </a:xfrm>
          <a:custGeom>
            <a:avLst/>
            <a:gdLst/>
            <a:ahLst/>
            <a:cxnLst/>
            <a:rect l="l" t="t" r="r" b="b"/>
            <a:pathLst>
              <a:path w="3182320" h="2665193">
                <a:moveTo>
                  <a:pt x="3182320" y="0"/>
                </a:moveTo>
                <a:lnTo>
                  <a:pt x="0" y="0"/>
                </a:lnTo>
                <a:lnTo>
                  <a:pt x="0" y="2665193"/>
                </a:lnTo>
                <a:lnTo>
                  <a:pt x="3182320" y="2665193"/>
                </a:lnTo>
                <a:lnTo>
                  <a:pt x="3182320" y="0"/>
                </a:lnTo>
                <a:close/>
              </a:path>
            </a:pathLst>
          </a:custGeom>
          <a:blipFill>
            <a:blip r:embed="rId2">
              <a:extLst>
                <a:ext uri="{96DAC541-7B7A-43D3-8B79-37D633B846F1}">
                  <asvg:svgBlip xmlns:asvg="http://schemas.microsoft.com/office/drawing/2016/SVG/main" r:embed="rId3"/>
                </a:ext>
              </a:extLst>
            </a:blip>
            <a:stretch>
              <a:fillRect l="-6477" t="-6679" b="1"/>
            </a:stretch>
          </a:blipFill>
        </p:spPr>
        <p:txBody>
          <a:bodyPr/>
          <a:lstStyle/>
          <a:p>
            <a:endParaRPr lang="en-US"/>
          </a:p>
        </p:txBody>
      </p:sp>
      <p:sp>
        <p:nvSpPr>
          <p:cNvPr id="7" name="TextBox 7"/>
          <p:cNvSpPr txBox="1"/>
          <p:nvPr/>
        </p:nvSpPr>
        <p:spPr>
          <a:xfrm>
            <a:off x="2429832" y="2949726"/>
            <a:ext cx="13449593" cy="6656070"/>
          </a:xfrm>
          <a:prstGeom prst="rect">
            <a:avLst/>
          </a:prstGeom>
        </p:spPr>
        <p:txBody>
          <a:bodyPr lIns="0" tIns="0" rIns="0" bIns="0" rtlCol="0" anchor="t">
            <a:spAutoFit/>
          </a:bodyPr>
          <a:lstStyle/>
          <a:p>
            <a:pPr algn="l">
              <a:lnSpc>
                <a:spcPts val="3779"/>
              </a:lnSpc>
            </a:pPr>
            <a:r>
              <a:rPr lang="en-US" sz="2700" b="1">
                <a:solidFill>
                  <a:srgbClr val="FFFFFF"/>
                </a:solidFill>
                <a:latin typeface="Open Sans Bold"/>
                <a:ea typeface="Open Sans Bold"/>
                <a:cs typeface="Open Sans Bold"/>
                <a:sym typeface="Open Sans Bold"/>
              </a:rPr>
              <a:t>Determinants of solar performance:</a:t>
            </a:r>
            <a:r>
              <a:rPr lang="en-US" sz="2700">
                <a:solidFill>
                  <a:srgbClr val="FFFFFF"/>
                </a:solidFill>
                <a:latin typeface="Open Sans"/>
                <a:ea typeface="Open Sans"/>
                <a:cs typeface="Open Sans"/>
                <a:sym typeface="Open Sans"/>
              </a:rPr>
              <a:t> Brightness at night (development proxy), density, area/shape, and climate-access factors strongly explain tiers; admin region alone adds little.</a:t>
            </a:r>
          </a:p>
          <a:p>
            <a:pPr algn="l">
              <a:lnSpc>
                <a:spcPts val="3779"/>
              </a:lnSpc>
            </a:pPr>
            <a:endParaRPr lang="en-US" sz="2700">
              <a:solidFill>
                <a:srgbClr val="FFFFFF"/>
              </a:solidFill>
              <a:latin typeface="Open Sans"/>
              <a:ea typeface="Open Sans"/>
              <a:cs typeface="Open Sans"/>
              <a:sym typeface="Open Sans"/>
            </a:endParaRPr>
          </a:p>
          <a:p>
            <a:pPr algn="l">
              <a:lnSpc>
                <a:spcPts val="3779"/>
              </a:lnSpc>
            </a:pPr>
            <a:r>
              <a:rPr lang="en-US" sz="2700" b="1">
                <a:solidFill>
                  <a:srgbClr val="FFFFFF"/>
                </a:solidFill>
                <a:latin typeface="Open Sans Bold"/>
                <a:ea typeface="Open Sans Bold"/>
                <a:cs typeface="Open Sans Bold"/>
                <a:sym typeface="Open Sans Bold"/>
              </a:rPr>
              <a:t>Spatial patterns:</a:t>
            </a:r>
            <a:r>
              <a:rPr lang="en-US" sz="2700">
                <a:solidFill>
                  <a:srgbClr val="FFFFFF"/>
                </a:solidFill>
                <a:latin typeface="Open Sans"/>
                <a:ea typeface="Open Sans"/>
                <a:cs typeface="Open Sans"/>
                <a:sym typeface="Open Sans"/>
              </a:rPr>
              <a:t> High-tier clusters concentrate in pockets (southwest/southeast; some north-central); Low-tier dominates broadly, implying clear geographic inequality.</a:t>
            </a:r>
          </a:p>
          <a:p>
            <a:pPr algn="l">
              <a:lnSpc>
                <a:spcPts val="3779"/>
              </a:lnSpc>
            </a:pPr>
            <a:endParaRPr lang="en-US" sz="2700">
              <a:solidFill>
                <a:srgbClr val="FFFFFF"/>
              </a:solidFill>
              <a:latin typeface="Open Sans"/>
              <a:ea typeface="Open Sans"/>
              <a:cs typeface="Open Sans"/>
              <a:sym typeface="Open Sans"/>
            </a:endParaRPr>
          </a:p>
          <a:p>
            <a:pPr algn="l">
              <a:lnSpc>
                <a:spcPts val="3779"/>
              </a:lnSpc>
            </a:pPr>
            <a:r>
              <a:rPr lang="en-US" sz="2700" b="1">
                <a:solidFill>
                  <a:srgbClr val="FFFFFF"/>
                </a:solidFill>
                <a:latin typeface="Open Sans Bold"/>
                <a:ea typeface="Open Sans Bold"/>
                <a:cs typeface="Open Sans Bold"/>
                <a:sym typeface="Open Sans Bold"/>
              </a:rPr>
              <a:t>Segmentation signal: </a:t>
            </a:r>
            <a:r>
              <a:rPr lang="en-US" sz="2700">
                <a:solidFill>
                  <a:srgbClr val="FFFFFF"/>
                </a:solidFill>
                <a:latin typeface="Open Sans"/>
                <a:ea typeface="Open Sans"/>
                <a:cs typeface="Open Sans"/>
                <a:sym typeface="Open Sans"/>
              </a:rPr>
              <a:t>Cluster 2 aligns with High-tier regions (likely stronger infrastructure/electrification); Cluster 0 represents the general population; Cluster 1 is negligible.</a:t>
            </a:r>
          </a:p>
          <a:p>
            <a:pPr algn="l">
              <a:lnSpc>
                <a:spcPts val="3779"/>
              </a:lnSpc>
            </a:pPr>
            <a:endParaRPr lang="en-US" sz="2700">
              <a:solidFill>
                <a:srgbClr val="FFFFFF"/>
              </a:solidFill>
              <a:latin typeface="Open Sans"/>
              <a:ea typeface="Open Sans"/>
              <a:cs typeface="Open Sans"/>
              <a:sym typeface="Open Sans"/>
            </a:endParaRPr>
          </a:p>
          <a:p>
            <a:pPr algn="l">
              <a:lnSpc>
                <a:spcPts val="3779"/>
              </a:lnSpc>
            </a:pPr>
            <a:r>
              <a:rPr lang="en-US" sz="2700" b="1">
                <a:solidFill>
                  <a:srgbClr val="FFFFFF"/>
                </a:solidFill>
                <a:latin typeface="Open Sans Bold"/>
                <a:ea typeface="Open Sans Bold"/>
                <a:cs typeface="Open Sans Bold"/>
                <a:sym typeface="Open Sans Bold"/>
              </a:rPr>
              <a:t>Water–energy link:</a:t>
            </a:r>
            <a:r>
              <a:rPr lang="en-US" sz="2700">
                <a:solidFill>
                  <a:srgbClr val="FFFFFF"/>
                </a:solidFill>
                <a:latin typeface="Open Sans"/>
                <a:ea typeface="Open Sans"/>
                <a:cs typeface="Open Sans"/>
                <a:sym typeface="Open Sans"/>
              </a:rPr>
              <a:t> Unsafe water burden and climate stress co-occur with lower tiers and lower-density/peripheral geographies, informing integrated interventions.</a:t>
            </a:r>
          </a:p>
        </p:txBody>
      </p:sp>
      <p:sp>
        <p:nvSpPr>
          <p:cNvPr id="8" name="Freeform 8"/>
          <p:cNvSpPr/>
          <p:nvPr/>
        </p:nvSpPr>
        <p:spPr>
          <a:xfrm flipH="1" flipV="1">
            <a:off x="0" y="5891860"/>
            <a:ext cx="2420308" cy="1141369"/>
          </a:xfrm>
          <a:custGeom>
            <a:avLst/>
            <a:gdLst/>
            <a:ahLst/>
            <a:cxnLst/>
            <a:rect l="l" t="t" r="r" b="b"/>
            <a:pathLst>
              <a:path w="3419832" h="1141369">
                <a:moveTo>
                  <a:pt x="3419831" y="1141369"/>
                </a:moveTo>
                <a:lnTo>
                  <a:pt x="0" y="1141369"/>
                </a:lnTo>
                <a:lnTo>
                  <a:pt x="0" y="0"/>
                </a:lnTo>
                <a:lnTo>
                  <a:pt x="3419831" y="0"/>
                </a:lnTo>
                <a:lnTo>
                  <a:pt x="3419831" y="1141369"/>
                </a:lnTo>
                <a:close/>
              </a:path>
            </a:pathLst>
          </a:custGeom>
          <a:blipFill>
            <a:blip r:embed="rId4">
              <a:extLst>
                <a:ext uri="{96DAC541-7B7A-43D3-8B79-37D633B846F1}">
                  <asvg:svgBlip xmlns:asvg="http://schemas.microsoft.com/office/drawing/2016/SVG/main" r:embed="rId5"/>
                </a:ext>
              </a:extLst>
            </a:blip>
            <a:stretch>
              <a:fillRect l="-2" r="-44075"/>
            </a:stretch>
          </a:blipFill>
        </p:spPr>
        <p:txBody>
          <a:bodyPr/>
          <a:lstStyle/>
          <a:p>
            <a:endParaRPr lang="en-US"/>
          </a:p>
        </p:txBody>
      </p:sp>
      <p:sp>
        <p:nvSpPr>
          <p:cNvPr id="9" name="Freeform 9"/>
          <p:cNvSpPr/>
          <p:nvPr/>
        </p:nvSpPr>
        <p:spPr>
          <a:xfrm flipV="1">
            <a:off x="15869900" y="5891860"/>
            <a:ext cx="2418100" cy="1141369"/>
          </a:xfrm>
          <a:custGeom>
            <a:avLst/>
            <a:gdLst/>
            <a:ahLst/>
            <a:cxnLst/>
            <a:rect l="l" t="t" r="r" b="b"/>
            <a:pathLst>
              <a:path w="3419832" h="1141369">
                <a:moveTo>
                  <a:pt x="0" y="1141369"/>
                </a:moveTo>
                <a:lnTo>
                  <a:pt x="3419832" y="1141369"/>
                </a:lnTo>
                <a:lnTo>
                  <a:pt x="3419832" y="0"/>
                </a:lnTo>
                <a:lnTo>
                  <a:pt x="0" y="0"/>
                </a:lnTo>
                <a:lnTo>
                  <a:pt x="0" y="1141369"/>
                </a:lnTo>
                <a:close/>
              </a:path>
            </a:pathLst>
          </a:custGeom>
          <a:blipFill>
            <a:blip r:embed="rId4">
              <a:extLst>
                <a:ext uri="{96DAC541-7B7A-43D3-8B79-37D633B846F1}">
                  <asvg:svgBlip xmlns:asvg="http://schemas.microsoft.com/office/drawing/2016/SVG/main" r:embed="rId5"/>
                </a:ext>
              </a:extLst>
            </a:blip>
            <a:stretch>
              <a:fillRect r="-41426"/>
            </a:stretch>
          </a:blipFill>
        </p:spPr>
        <p:txBody>
          <a:bodyPr/>
          <a:lstStyle/>
          <a:p>
            <a:endParaRPr lang="en-US"/>
          </a:p>
        </p:txBody>
      </p:sp>
      <p:sp>
        <p:nvSpPr>
          <p:cNvPr id="10" name="TextBox 10"/>
          <p:cNvSpPr txBox="1"/>
          <p:nvPr/>
        </p:nvSpPr>
        <p:spPr>
          <a:xfrm>
            <a:off x="2429832" y="597403"/>
            <a:ext cx="13554405" cy="1098550"/>
          </a:xfrm>
          <a:prstGeom prst="rect">
            <a:avLst/>
          </a:prstGeom>
        </p:spPr>
        <p:txBody>
          <a:bodyPr lIns="0" tIns="0" rIns="0" bIns="0" rtlCol="0" anchor="t">
            <a:spAutoFit/>
          </a:bodyPr>
          <a:lstStyle/>
          <a:p>
            <a:pPr algn="ctr">
              <a:lnSpc>
                <a:spcPts val="8749"/>
              </a:lnSpc>
            </a:pPr>
            <a:r>
              <a:rPr lang="en-US" sz="6999" b="1" spc="-174">
                <a:solidFill>
                  <a:srgbClr val="6FC5F6"/>
                </a:solidFill>
                <a:latin typeface="Gotham Heavy"/>
                <a:ea typeface="Gotham Heavy"/>
                <a:cs typeface="Gotham Heavy"/>
                <a:sym typeface="Gotham Heavy"/>
              </a:rPr>
              <a:t>RESULTS &amp; INSIGHTS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16515189" y="11061"/>
            <a:ext cx="1754614" cy="827250"/>
          </a:xfrm>
          <a:custGeom>
            <a:avLst/>
            <a:gdLst/>
            <a:ahLst/>
            <a:cxnLst/>
            <a:rect l="l" t="t" r="r" b="b"/>
            <a:pathLst>
              <a:path w="1754614" h="827250">
                <a:moveTo>
                  <a:pt x="0" y="0"/>
                </a:moveTo>
                <a:lnTo>
                  <a:pt x="1754615" y="0"/>
                </a:lnTo>
                <a:lnTo>
                  <a:pt x="1754615" y="827251"/>
                </a:lnTo>
                <a:lnTo>
                  <a:pt x="0" y="827251"/>
                </a:lnTo>
                <a:lnTo>
                  <a:pt x="0" y="0"/>
                </a:lnTo>
                <a:close/>
              </a:path>
            </a:pathLst>
          </a:custGeom>
          <a:blipFill>
            <a:blip r:embed="rId2">
              <a:extLst>
                <a:ext uri="{96DAC541-7B7A-43D3-8B79-37D633B846F1}">
                  <asvg:svgBlip xmlns:asvg="http://schemas.microsoft.com/office/drawing/2016/SVG/main" r:embed="rId3"/>
                </a:ext>
              </a:extLst>
            </a:blip>
            <a:stretch>
              <a:fillRect t="-596" r="-42107"/>
            </a:stretch>
          </a:blipFill>
        </p:spPr>
        <p:txBody>
          <a:bodyPr/>
          <a:lstStyle/>
          <a:p>
            <a:endParaRPr lang="en-US"/>
          </a:p>
        </p:txBody>
      </p:sp>
      <p:sp>
        <p:nvSpPr>
          <p:cNvPr id="3" name="Freeform 3"/>
          <p:cNvSpPr/>
          <p:nvPr/>
        </p:nvSpPr>
        <p:spPr>
          <a:xfrm flipH="1">
            <a:off x="11398293" y="498475"/>
            <a:ext cx="1005062" cy="679673"/>
          </a:xfrm>
          <a:custGeom>
            <a:avLst/>
            <a:gdLst/>
            <a:ahLst/>
            <a:cxnLst/>
            <a:rect l="l" t="t" r="r" b="b"/>
            <a:pathLst>
              <a:path w="1005062" h="679673">
                <a:moveTo>
                  <a:pt x="1005062" y="0"/>
                </a:moveTo>
                <a:lnTo>
                  <a:pt x="0" y="0"/>
                </a:lnTo>
                <a:lnTo>
                  <a:pt x="0" y="679673"/>
                </a:lnTo>
                <a:lnTo>
                  <a:pt x="1005062" y="679673"/>
                </a:lnTo>
                <a:lnTo>
                  <a:pt x="10050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70803" y="1714985"/>
            <a:ext cx="11932552" cy="7843520"/>
          </a:xfrm>
          <a:prstGeom prst="rect">
            <a:avLst/>
          </a:prstGeom>
        </p:spPr>
        <p:txBody>
          <a:bodyPr lIns="0" tIns="0" rIns="0" bIns="0" rtlCol="0" anchor="t">
            <a:spAutoFit/>
          </a:bodyPr>
          <a:lstStyle/>
          <a:p>
            <a:pPr algn="l">
              <a:lnSpc>
                <a:spcPts val="4479"/>
              </a:lnSpc>
            </a:pPr>
            <a:r>
              <a:rPr lang="en-US" sz="3199" b="1">
                <a:solidFill>
                  <a:srgbClr val="68C5FA"/>
                </a:solidFill>
                <a:latin typeface="Montserrat Bold"/>
                <a:ea typeface="Montserrat Bold"/>
                <a:cs typeface="Montserrat Bold"/>
                <a:sym typeface="Montserrat Bold"/>
              </a:rPr>
              <a:t>Context:</a:t>
            </a:r>
          </a:p>
          <a:p>
            <a:pPr algn="l">
              <a:lnSpc>
                <a:spcPts val="4479"/>
              </a:lnSpc>
            </a:pPr>
            <a:r>
              <a:rPr lang="en-US" sz="3199">
                <a:solidFill>
                  <a:srgbClr val="68C5FA"/>
                </a:solidFill>
                <a:latin typeface="Montserrat"/>
                <a:ea typeface="Montserrat"/>
                <a:cs typeface="Montserrat"/>
                <a:sym typeface="Montserrat"/>
              </a:rPr>
              <a:t>Access to reliable water and energy is a cornerstone of sustainable development. Many African regions face disparities in water availability, energy access, and infrastructure, which affect economic growth, public health, and quality of life. Effective resource planning requires understanding regional needs and potential for renewable energy deployment.</a:t>
            </a:r>
          </a:p>
          <a:p>
            <a:pPr algn="l">
              <a:lnSpc>
                <a:spcPts val="4479"/>
              </a:lnSpc>
            </a:pPr>
            <a:endParaRPr lang="en-US" sz="3199">
              <a:solidFill>
                <a:srgbClr val="68C5FA"/>
              </a:solidFill>
              <a:latin typeface="Montserrat"/>
              <a:ea typeface="Montserrat"/>
              <a:cs typeface="Montserrat"/>
              <a:sym typeface="Montserrat"/>
            </a:endParaRPr>
          </a:p>
          <a:p>
            <a:pPr algn="l">
              <a:lnSpc>
                <a:spcPts val="4479"/>
              </a:lnSpc>
            </a:pPr>
            <a:r>
              <a:rPr lang="en-US" sz="3199" b="1">
                <a:solidFill>
                  <a:srgbClr val="68C5FA"/>
                </a:solidFill>
                <a:latin typeface="Montserrat Bold"/>
                <a:ea typeface="Montserrat Bold"/>
                <a:cs typeface="Montserrat Bold"/>
                <a:sym typeface="Montserrat Bold"/>
              </a:rPr>
              <a:t>Objective of the Analysis:</a:t>
            </a:r>
          </a:p>
          <a:p>
            <a:pPr marL="690879" lvl="1" indent="-345439" algn="l">
              <a:lnSpc>
                <a:spcPts val="4479"/>
              </a:lnSpc>
              <a:buAutoNum type="arabicPeriod"/>
            </a:pPr>
            <a:r>
              <a:rPr lang="en-US" sz="3199">
                <a:solidFill>
                  <a:srgbClr val="68C5FA"/>
                </a:solidFill>
                <a:latin typeface="Montserrat"/>
                <a:ea typeface="Montserrat"/>
                <a:cs typeface="Montserrat"/>
                <a:sym typeface="Montserrat"/>
              </a:rPr>
              <a:t>Classify regions according to solar energy potential.</a:t>
            </a:r>
          </a:p>
          <a:p>
            <a:pPr marL="690879" lvl="1" indent="-345439" algn="l">
              <a:lnSpc>
                <a:spcPts val="4479"/>
              </a:lnSpc>
              <a:buAutoNum type="arabicPeriod"/>
            </a:pPr>
            <a:r>
              <a:rPr lang="en-US" sz="3199">
                <a:solidFill>
                  <a:srgbClr val="68C5FA"/>
                </a:solidFill>
                <a:latin typeface="Montserrat"/>
                <a:ea typeface="Montserrat"/>
                <a:cs typeface="Montserrat"/>
                <a:sym typeface="Montserrat"/>
              </a:rPr>
              <a:t>Identify areas with critical water and energy shortages.</a:t>
            </a:r>
          </a:p>
          <a:p>
            <a:pPr marL="690879" lvl="1" indent="-345439" algn="l">
              <a:lnSpc>
                <a:spcPts val="4479"/>
              </a:lnSpc>
              <a:buAutoNum type="arabicPeriod"/>
            </a:pPr>
            <a:r>
              <a:rPr lang="en-US" sz="3199">
                <a:solidFill>
                  <a:srgbClr val="68C5FA"/>
                </a:solidFill>
                <a:latin typeface="Montserrat"/>
                <a:ea typeface="Montserrat"/>
                <a:cs typeface="Montserrat"/>
                <a:sym typeface="Montserrat"/>
              </a:rPr>
              <a:t>Provide data-driven recommendations for resource allocation to improve access and sustainability.</a:t>
            </a:r>
          </a:p>
        </p:txBody>
      </p:sp>
      <p:grpSp>
        <p:nvGrpSpPr>
          <p:cNvPr id="5" name="Group 5"/>
          <p:cNvGrpSpPr/>
          <p:nvPr/>
        </p:nvGrpSpPr>
        <p:grpSpPr>
          <a:xfrm>
            <a:off x="12403355" y="1772135"/>
            <a:ext cx="5709162" cy="8050530"/>
            <a:chOff x="0" y="0"/>
            <a:chExt cx="4432851" cy="6250795"/>
          </a:xfrm>
        </p:grpSpPr>
        <p:sp>
          <p:nvSpPr>
            <p:cNvPr id="6" name="Freeform 6"/>
            <p:cNvSpPr/>
            <p:nvPr/>
          </p:nvSpPr>
          <p:spPr>
            <a:xfrm>
              <a:off x="0" y="0"/>
              <a:ext cx="4432851" cy="6250795"/>
            </a:xfrm>
            <a:custGeom>
              <a:avLst/>
              <a:gdLst/>
              <a:ahLst/>
              <a:cxnLst/>
              <a:rect l="l" t="t" r="r" b="b"/>
              <a:pathLst>
                <a:path w="4432851" h="6250795">
                  <a:moveTo>
                    <a:pt x="3028580" y="3710815"/>
                  </a:moveTo>
                  <a:lnTo>
                    <a:pt x="3028580" y="4372297"/>
                  </a:lnTo>
                  <a:lnTo>
                    <a:pt x="4432851" y="4372297"/>
                  </a:lnTo>
                  <a:lnTo>
                    <a:pt x="4432851" y="6250795"/>
                  </a:lnTo>
                  <a:lnTo>
                    <a:pt x="2318040" y="6250795"/>
                  </a:lnTo>
                  <a:lnTo>
                    <a:pt x="2318040" y="4976730"/>
                  </a:lnTo>
                  <a:lnTo>
                    <a:pt x="0" y="4976730"/>
                  </a:lnTo>
                  <a:lnTo>
                    <a:pt x="0" y="1443849"/>
                  </a:lnTo>
                  <a:lnTo>
                    <a:pt x="1624309" y="1443849"/>
                  </a:lnTo>
                  <a:lnTo>
                    <a:pt x="1624309" y="0"/>
                  </a:lnTo>
                  <a:lnTo>
                    <a:pt x="4431323" y="0"/>
                  </a:lnTo>
                  <a:lnTo>
                    <a:pt x="4431323" y="3710815"/>
                  </a:lnTo>
                  <a:lnTo>
                    <a:pt x="3028580" y="3710815"/>
                  </a:lnTo>
                  <a:close/>
                </a:path>
              </a:pathLst>
            </a:custGeom>
            <a:blipFill>
              <a:blip r:embed="rId6"/>
              <a:stretch>
                <a:fillRect l="-67508" r="-67508"/>
              </a:stretch>
            </a:blipFill>
            <a:ln w="47625" cap="sq">
              <a:solidFill>
                <a:srgbClr val="6FC5F6"/>
              </a:solidFill>
              <a:prstDash val="solid"/>
              <a:miter/>
            </a:ln>
          </p:spPr>
          <p:txBody>
            <a:bodyPr/>
            <a:lstStyle/>
            <a:p>
              <a:endParaRPr lang="en-US"/>
            </a:p>
          </p:txBody>
        </p:sp>
      </p:grpSp>
      <p:sp>
        <p:nvSpPr>
          <p:cNvPr id="7" name="TextBox 7"/>
          <p:cNvSpPr txBox="1"/>
          <p:nvPr/>
        </p:nvSpPr>
        <p:spPr>
          <a:xfrm>
            <a:off x="3901970" y="269987"/>
            <a:ext cx="7253215" cy="1098550"/>
          </a:xfrm>
          <a:prstGeom prst="rect">
            <a:avLst/>
          </a:prstGeom>
        </p:spPr>
        <p:txBody>
          <a:bodyPr lIns="0" tIns="0" rIns="0" bIns="0" rtlCol="0" anchor="t">
            <a:spAutoFit/>
          </a:bodyPr>
          <a:lstStyle/>
          <a:p>
            <a:pPr algn="ctr">
              <a:lnSpc>
                <a:spcPts val="8749"/>
              </a:lnSpc>
            </a:pPr>
            <a:r>
              <a:rPr lang="en-US" sz="6999" b="1" spc="-174">
                <a:solidFill>
                  <a:srgbClr val="FFFFFF"/>
                </a:solidFill>
                <a:latin typeface="Gotham Heavy"/>
                <a:ea typeface="Gotham Heavy"/>
                <a:cs typeface="Gotham Heavy"/>
                <a:sym typeface="Gotham Heavy"/>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782856"/>
            <a:ext cx="18279068" cy="9504144"/>
          </a:xfrm>
          <a:custGeom>
            <a:avLst/>
            <a:gdLst/>
            <a:ahLst/>
            <a:cxnLst/>
            <a:rect l="l" t="t" r="r" b="b"/>
            <a:pathLst>
              <a:path w="18279068" h="9504144">
                <a:moveTo>
                  <a:pt x="0" y="0"/>
                </a:moveTo>
                <a:lnTo>
                  <a:pt x="18279068" y="0"/>
                </a:lnTo>
                <a:lnTo>
                  <a:pt x="18279068" y="9504144"/>
                </a:lnTo>
                <a:lnTo>
                  <a:pt x="0" y="9504144"/>
                </a:lnTo>
                <a:lnTo>
                  <a:pt x="0" y="0"/>
                </a:lnTo>
                <a:close/>
              </a:path>
            </a:pathLst>
          </a:custGeom>
          <a:blipFill>
            <a:blip r:embed="rId2"/>
            <a:stretch>
              <a:fillRect l="-1994" r="-1994"/>
            </a:stretch>
          </a:blipFill>
        </p:spPr>
        <p:txBody>
          <a:bodyPr/>
          <a:lstStyle/>
          <a:p>
            <a:endParaRPr lang="en-US"/>
          </a:p>
        </p:txBody>
      </p:sp>
      <p:sp>
        <p:nvSpPr>
          <p:cNvPr id="3" name="TextBox 3"/>
          <p:cNvSpPr txBox="1"/>
          <p:nvPr/>
        </p:nvSpPr>
        <p:spPr>
          <a:xfrm>
            <a:off x="2366797" y="214531"/>
            <a:ext cx="13554405" cy="1098550"/>
          </a:xfrm>
          <a:prstGeom prst="rect">
            <a:avLst/>
          </a:prstGeom>
        </p:spPr>
        <p:txBody>
          <a:bodyPr lIns="0" tIns="0" rIns="0" bIns="0" rtlCol="0" anchor="t">
            <a:spAutoFit/>
          </a:bodyPr>
          <a:lstStyle/>
          <a:p>
            <a:pPr algn="ctr">
              <a:lnSpc>
                <a:spcPts val="8749"/>
              </a:lnSpc>
            </a:pPr>
            <a:r>
              <a:rPr lang="en-US" sz="6999" b="1" spc="-174">
                <a:solidFill>
                  <a:srgbClr val="6FC5F6"/>
                </a:solidFill>
                <a:latin typeface="Gotham Heavy"/>
                <a:ea typeface="Gotham Heavy"/>
                <a:cs typeface="Gotham Heavy"/>
                <a:sym typeface="Gotham Heavy"/>
              </a:rPr>
              <a:t>RECOMMENDATIONS</a:t>
            </a:r>
          </a:p>
        </p:txBody>
      </p:sp>
      <p:sp>
        <p:nvSpPr>
          <p:cNvPr id="4" name="TextBox 4"/>
          <p:cNvSpPr txBox="1"/>
          <p:nvPr/>
        </p:nvSpPr>
        <p:spPr>
          <a:xfrm>
            <a:off x="292156" y="1694845"/>
            <a:ext cx="17703689" cy="8318500"/>
          </a:xfrm>
          <a:prstGeom prst="rect">
            <a:avLst/>
          </a:prstGeom>
        </p:spPr>
        <p:txBody>
          <a:bodyPr lIns="0" tIns="0" rIns="0" bIns="0" rtlCol="0" anchor="t">
            <a:spAutoFit/>
          </a:bodyPr>
          <a:lstStyle/>
          <a:p>
            <a:pPr algn="l">
              <a:lnSpc>
                <a:spcPts val="3500"/>
              </a:lnSpc>
            </a:pPr>
            <a:r>
              <a:rPr lang="en-US" sz="2500" b="1">
                <a:solidFill>
                  <a:srgbClr val="FFFFFF"/>
                </a:solidFill>
                <a:latin typeface="Open Sans Bold"/>
                <a:ea typeface="Open Sans Bold"/>
                <a:cs typeface="Open Sans Bold"/>
                <a:sym typeface="Open Sans Bold"/>
              </a:rPr>
              <a:t>Prioritize Low-tier, high-need regions:</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Water: Boreholes/taps, treatment, and network reliability upgrades where unsafe_ratio is high.</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Energy: Decentralized solar mini-grids + storage; target areas with high climate_stress and low accessibility.</a:t>
            </a:r>
          </a:p>
          <a:p>
            <a:pPr algn="l">
              <a:lnSpc>
                <a:spcPts val="3500"/>
              </a:lnSpc>
            </a:pPr>
            <a:endParaRPr lang="en-US" sz="2500">
              <a:solidFill>
                <a:srgbClr val="FFFFFF"/>
              </a:solidFill>
              <a:latin typeface="Open Sans"/>
              <a:ea typeface="Open Sans"/>
              <a:cs typeface="Open Sans"/>
              <a:sym typeface="Open Sans"/>
            </a:endParaRPr>
          </a:p>
          <a:p>
            <a:pPr algn="l">
              <a:lnSpc>
                <a:spcPts val="3500"/>
              </a:lnSpc>
            </a:pPr>
            <a:r>
              <a:rPr lang="en-US" sz="2500" b="1">
                <a:solidFill>
                  <a:srgbClr val="FFFFFF"/>
                </a:solidFill>
                <a:latin typeface="Open Sans Bold"/>
                <a:ea typeface="Open Sans Bold"/>
                <a:cs typeface="Open Sans Bold"/>
                <a:sym typeface="Open Sans Bold"/>
              </a:rPr>
              <a:t>Scale differentiated strategies by segment:</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Cluster 2 (advanced): Grid-tied/behind-the-meter solar, smart inverters, demand response; accelerate rooftop + C&amp;I.</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Cluster 0 (general): Modular mini-grids, PAYGo SHS, phased capacity additions; bundle with water pumping/treatment.</a:t>
            </a:r>
          </a:p>
          <a:p>
            <a:pPr algn="l">
              <a:lnSpc>
                <a:spcPts val="3500"/>
              </a:lnSpc>
            </a:pPr>
            <a:endParaRPr lang="en-US" sz="2500">
              <a:solidFill>
                <a:srgbClr val="FFFFFF"/>
              </a:solidFill>
              <a:latin typeface="Open Sans"/>
              <a:ea typeface="Open Sans"/>
              <a:cs typeface="Open Sans"/>
              <a:sym typeface="Open Sans"/>
            </a:endParaRPr>
          </a:p>
          <a:p>
            <a:pPr algn="l">
              <a:lnSpc>
                <a:spcPts val="3500"/>
              </a:lnSpc>
            </a:pPr>
            <a:r>
              <a:rPr lang="en-US" sz="2500" b="1">
                <a:solidFill>
                  <a:srgbClr val="FFFFFF"/>
                </a:solidFill>
                <a:latin typeface="Open Sans Bold"/>
                <a:ea typeface="Open Sans Bold"/>
                <a:cs typeface="Open Sans Bold"/>
                <a:sym typeface="Open Sans Bold"/>
              </a:rPr>
              <a:t>Resource allocation:</a:t>
            </a:r>
            <a:r>
              <a:rPr lang="en-US" sz="2500">
                <a:solidFill>
                  <a:srgbClr val="FFFFFF"/>
                </a:solidFill>
                <a:latin typeface="Open Sans"/>
                <a:ea typeface="Open Sans"/>
                <a:cs typeface="Open Sans"/>
                <a:sym typeface="Open Sans"/>
              </a:rPr>
              <a:t> Use Priority_Index &amp; combined_need_index to apportion budgets proportionally (you computed state-level allocations already).</a:t>
            </a:r>
          </a:p>
          <a:p>
            <a:pPr algn="l">
              <a:lnSpc>
                <a:spcPts val="3500"/>
              </a:lnSpc>
            </a:pPr>
            <a:endParaRPr lang="en-US" sz="2500">
              <a:solidFill>
                <a:srgbClr val="FFFFFF"/>
              </a:solidFill>
              <a:latin typeface="Open Sans"/>
              <a:ea typeface="Open Sans"/>
              <a:cs typeface="Open Sans"/>
              <a:sym typeface="Open Sans"/>
            </a:endParaRPr>
          </a:p>
          <a:p>
            <a:pPr algn="l">
              <a:lnSpc>
                <a:spcPts val="3500"/>
              </a:lnSpc>
            </a:pPr>
            <a:r>
              <a:rPr lang="en-US" sz="2500" b="1">
                <a:solidFill>
                  <a:srgbClr val="FFFFFF"/>
                </a:solidFill>
                <a:latin typeface="Open Sans Bold"/>
                <a:ea typeface="Open Sans Bold"/>
                <a:cs typeface="Open Sans Bold"/>
                <a:sym typeface="Open Sans Bold"/>
              </a:rPr>
              <a:t>Program design:</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Co-target water + energy (solar pumping + purification).</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Focus on peri-urban/rural nodes with long Distance_to_Center and low pop_density.</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Leverage geospatial screening (nighttime lights + density) to pre-rank sites.</a:t>
            </a:r>
          </a:p>
          <a:p>
            <a:pPr algn="l">
              <a:lnSpc>
                <a:spcPts val="3500"/>
              </a:lnSpc>
            </a:pPr>
            <a:endParaRPr lang="en-US" sz="2500">
              <a:solidFill>
                <a:srgbClr val="FFFFFF"/>
              </a:solidFill>
              <a:latin typeface="Open Sans"/>
              <a:ea typeface="Open Sans"/>
              <a:cs typeface="Open Sans"/>
              <a:sym typeface="Open Sans"/>
            </a:endParaRPr>
          </a:p>
          <a:p>
            <a:pPr algn="l">
              <a:lnSpc>
                <a:spcPts val="3500"/>
              </a:lnSpc>
            </a:pPr>
            <a:r>
              <a:rPr lang="en-US" sz="2500" b="1">
                <a:solidFill>
                  <a:srgbClr val="FFFFFF"/>
                </a:solidFill>
                <a:latin typeface="Open Sans Bold"/>
                <a:ea typeface="Open Sans Bold"/>
                <a:cs typeface="Open Sans Bold"/>
                <a:sym typeface="Open Sans Bold"/>
              </a:rPr>
              <a:t>M&amp;E &amp; risk</a:t>
            </a:r>
            <a:r>
              <a:rPr lang="en-US" sz="2500">
                <a:solidFill>
                  <a:srgbClr val="FFFFFF"/>
                </a:solidFill>
                <a:latin typeface="Open Sans"/>
                <a:ea typeface="Open Sans"/>
                <a:cs typeface="Open Sans"/>
                <a:sym typeface="Open Sans"/>
              </a:rPr>
              <a:t>: Track tier migration over time; monitor performance in Medium↔High boundary regions; hedge climate risk with storage and efficient end-uses (e.g., solar pumping + chlorination)</a:t>
            </a:r>
          </a:p>
        </p:txBody>
      </p:sp>
      <p:sp>
        <p:nvSpPr>
          <p:cNvPr id="5" name="Freeform 5"/>
          <p:cNvSpPr/>
          <p:nvPr/>
        </p:nvSpPr>
        <p:spPr>
          <a:xfrm flipH="1">
            <a:off x="15921203" y="347881"/>
            <a:ext cx="1101044" cy="744581"/>
          </a:xfrm>
          <a:custGeom>
            <a:avLst/>
            <a:gdLst/>
            <a:ahLst/>
            <a:cxnLst/>
            <a:rect l="l" t="t" r="r" b="b"/>
            <a:pathLst>
              <a:path w="1101044" h="744581">
                <a:moveTo>
                  <a:pt x="1101044" y="0"/>
                </a:moveTo>
                <a:lnTo>
                  <a:pt x="0" y="0"/>
                </a:lnTo>
                <a:lnTo>
                  <a:pt x="0" y="744582"/>
                </a:lnTo>
                <a:lnTo>
                  <a:pt x="1101044" y="744582"/>
                </a:lnTo>
                <a:lnTo>
                  <a:pt x="110104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393147" y="347881"/>
            <a:ext cx="1101044" cy="744581"/>
          </a:xfrm>
          <a:custGeom>
            <a:avLst/>
            <a:gdLst/>
            <a:ahLst/>
            <a:cxnLst/>
            <a:rect l="l" t="t" r="r" b="b"/>
            <a:pathLst>
              <a:path w="1101044" h="744581">
                <a:moveTo>
                  <a:pt x="0" y="0"/>
                </a:moveTo>
                <a:lnTo>
                  <a:pt x="1101044" y="0"/>
                </a:lnTo>
                <a:lnTo>
                  <a:pt x="1101044" y="744582"/>
                </a:lnTo>
                <a:lnTo>
                  <a:pt x="0" y="744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795" b="-36004"/>
            </a:stretch>
          </a:blipFill>
        </p:spPr>
        <p:txBody>
          <a:bodyPr/>
          <a:lstStyle/>
          <a:p>
            <a:endParaRPr lang="en-US"/>
          </a:p>
        </p:txBody>
      </p:sp>
      <p:sp>
        <p:nvSpPr>
          <p:cNvPr id="3" name="Freeform 3"/>
          <p:cNvSpPr/>
          <p:nvPr/>
        </p:nvSpPr>
        <p:spPr>
          <a:xfrm rot="-5400000" flipH="1">
            <a:off x="-120219" y="120219"/>
            <a:ext cx="1479614" cy="1239177"/>
          </a:xfrm>
          <a:custGeom>
            <a:avLst/>
            <a:gdLst/>
            <a:ahLst/>
            <a:cxnLst/>
            <a:rect l="l" t="t" r="r" b="b"/>
            <a:pathLst>
              <a:path w="1479614" h="1239177">
                <a:moveTo>
                  <a:pt x="1479614" y="0"/>
                </a:moveTo>
                <a:lnTo>
                  <a:pt x="0" y="0"/>
                </a:lnTo>
                <a:lnTo>
                  <a:pt x="0" y="1239176"/>
                </a:lnTo>
                <a:lnTo>
                  <a:pt x="1479614" y="1239176"/>
                </a:lnTo>
                <a:lnTo>
                  <a:pt x="147961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84194" y="1422464"/>
            <a:ext cx="14635089" cy="8561070"/>
          </a:xfrm>
          <a:prstGeom prst="rect">
            <a:avLst/>
          </a:prstGeom>
        </p:spPr>
        <p:txBody>
          <a:bodyPr lIns="0" tIns="0" rIns="0" bIns="0" rtlCol="0" anchor="t">
            <a:spAutoFit/>
          </a:bodyPr>
          <a:lstStyle/>
          <a:p>
            <a:pPr algn="l">
              <a:lnSpc>
                <a:spcPts val="3780"/>
              </a:lnSpc>
            </a:pPr>
            <a:r>
              <a:rPr lang="en-US" sz="2700" b="1">
                <a:solidFill>
                  <a:srgbClr val="FFFFFF"/>
                </a:solidFill>
                <a:latin typeface="Open Sans Bold"/>
                <a:ea typeface="Open Sans Bold"/>
                <a:cs typeface="Open Sans Bold"/>
                <a:sym typeface="Open Sans Bold"/>
              </a:rPr>
              <a:t>Recap: </a:t>
            </a:r>
            <a:r>
              <a:rPr lang="en-US" sz="2700">
                <a:solidFill>
                  <a:srgbClr val="FFFFFF"/>
                </a:solidFill>
                <a:latin typeface="Open Sans"/>
                <a:ea typeface="Open Sans"/>
                <a:cs typeface="Open Sans"/>
                <a:sym typeface="Open Sans"/>
              </a:rPr>
              <a:t>Built a geospatial ML pipeline to classify solar tiers, segment regions, and integrate water–energy–climate needs into a prioritization framework.</a:t>
            </a:r>
          </a:p>
          <a:p>
            <a:pPr algn="l">
              <a:lnSpc>
                <a:spcPts val="3780"/>
              </a:lnSpc>
            </a:pPr>
            <a:endParaRPr lang="en-US" sz="2700">
              <a:solidFill>
                <a:srgbClr val="FFFFFF"/>
              </a:solidFill>
              <a:latin typeface="Open Sans"/>
              <a:ea typeface="Open Sans"/>
              <a:cs typeface="Open Sans"/>
              <a:sym typeface="Open Sans"/>
            </a:endParaRPr>
          </a:p>
          <a:p>
            <a:pPr algn="l">
              <a:lnSpc>
                <a:spcPts val="3780"/>
              </a:lnSpc>
            </a:pPr>
            <a:r>
              <a:rPr lang="en-US" sz="2700" b="1">
                <a:solidFill>
                  <a:srgbClr val="FFFFFF"/>
                </a:solidFill>
                <a:latin typeface="Open Sans Bold"/>
                <a:ea typeface="Open Sans Bold"/>
                <a:cs typeface="Open Sans Bold"/>
                <a:sym typeface="Open Sans Bold"/>
              </a:rPr>
              <a:t>Key takeaways:</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Nighttime lights, density, area, climate stress, and access shape solar performance far more than admin labels.</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RF achieves strong accuracy (93%) vs. 36% baseline; clustering reveals an advanced segment aligned with High tiers.</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Most regions are Low tier → targeted, integrated water–energy investments are needed.</a:t>
            </a:r>
          </a:p>
          <a:p>
            <a:pPr algn="l">
              <a:lnSpc>
                <a:spcPts val="3780"/>
              </a:lnSpc>
            </a:pPr>
            <a:endParaRPr lang="en-US" sz="2700">
              <a:solidFill>
                <a:srgbClr val="FFFFFF"/>
              </a:solidFill>
              <a:latin typeface="Open Sans"/>
              <a:ea typeface="Open Sans"/>
              <a:cs typeface="Open Sans"/>
              <a:sym typeface="Open Sans"/>
            </a:endParaRPr>
          </a:p>
          <a:p>
            <a:pPr algn="l">
              <a:lnSpc>
                <a:spcPts val="3780"/>
              </a:lnSpc>
            </a:pPr>
            <a:r>
              <a:rPr lang="en-US" sz="2700" b="1">
                <a:solidFill>
                  <a:srgbClr val="FFFFFF"/>
                </a:solidFill>
                <a:latin typeface="Open Sans Bold"/>
                <a:ea typeface="Open Sans Bold"/>
                <a:cs typeface="Open Sans Bold"/>
                <a:sym typeface="Open Sans Bold"/>
              </a:rPr>
              <a:t>Next steps:</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Enrich labels with measured solar yield/uptime; add DNI/GHI, grid proximity, market variables.</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Test calibrated probability models, monotonic GBMs, and spatial CV; assess temporal drift.</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Operationalize a site-screening tool (dash/map) to route budgets using the Priority/Need indices.</a:t>
            </a:r>
          </a:p>
        </p:txBody>
      </p:sp>
      <p:grpSp>
        <p:nvGrpSpPr>
          <p:cNvPr id="5" name="Group 5"/>
          <p:cNvGrpSpPr/>
          <p:nvPr/>
        </p:nvGrpSpPr>
        <p:grpSpPr>
          <a:xfrm>
            <a:off x="15119283" y="252631"/>
            <a:ext cx="2621775" cy="9730902"/>
            <a:chOff x="0" y="0"/>
            <a:chExt cx="2500555" cy="9280986"/>
          </a:xfrm>
        </p:grpSpPr>
        <p:sp>
          <p:nvSpPr>
            <p:cNvPr id="6" name="Freeform 6"/>
            <p:cNvSpPr/>
            <p:nvPr/>
          </p:nvSpPr>
          <p:spPr>
            <a:xfrm>
              <a:off x="0" y="0"/>
              <a:ext cx="2500555" cy="9280986"/>
            </a:xfrm>
            <a:custGeom>
              <a:avLst/>
              <a:gdLst/>
              <a:ahLst/>
              <a:cxnLst/>
              <a:rect l="l" t="t" r="r" b="b"/>
              <a:pathLst>
                <a:path w="2500555" h="9280986">
                  <a:moveTo>
                    <a:pt x="1992178" y="9280986"/>
                  </a:moveTo>
                  <a:lnTo>
                    <a:pt x="0" y="9280986"/>
                  </a:lnTo>
                  <a:lnTo>
                    <a:pt x="0" y="6960740"/>
                  </a:lnTo>
                  <a:lnTo>
                    <a:pt x="508377" y="6960740"/>
                  </a:lnTo>
                  <a:cubicBezTo>
                    <a:pt x="227323" y="6960740"/>
                    <a:pt x="0" y="6440157"/>
                    <a:pt x="0" y="5799439"/>
                  </a:cubicBezTo>
                  <a:cubicBezTo>
                    <a:pt x="0" y="5158721"/>
                    <a:pt x="227323" y="4640493"/>
                    <a:pt x="508377" y="4640493"/>
                  </a:cubicBezTo>
                  <a:lnTo>
                    <a:pt x="0" y="4640493"/>
                  </a:lnTo>
                  <a:lnTo>
                    <a:pt x="0" y="2320247"/>
                  </a:lnTo>
                  <a:lnTo>
                    <a:pt x="508377" y="2320247"/>
                  </a:lnTo>
                  <a:cubicBezTo>
                    <a:pt x="227323" y="2320247"/>
                    <a:pt x="0" y="1799663"/>
                    <a:pt x="0" y="1158946"/>
                  </a:cubicBezTo>
                  <a:cubicBezTo>
                    <a:pt x="0" y="518228"/>
                    <a:pt x="227323" y="0"/>
                    <a:pt x="508377" y="0"/>
                  </a:cubicBezTo>
                  <a:lnTo>
                    <a:pt x="2500555" y="0"/>
                  </a:lnTo>
                  <a:lnTo>
                    <a:pt x="2500555" y="2320247"/>
                  </a:lnTo>
                  <a:lnTo>
                    <a:pt x="1992178" y="2320247"/>
                  </a:lnTo>
                  <a:cubicBezTo>
                    <a:pt x="2273232" y="2320247"/>
                    <a:pt x="2500555" y="2838474"/>
                    <a:pt x="2500555" y="3479192"/>
                  </a:cubicBezTo>
                  <a:cubicBezTo>
                    <a:pt x="2500555" y="4119910"/>
                    <a:pt x="2272198" y="4638138"/>
                    <a:pt x="1992178" y="4638138"/>
                  </a:cubicBezTo>
                  <a:lnTo>
                    <a:pt x="2500555" y="4638138"/>
                  </a:lnTo>
                  <a:lnTo>
                    <a:pt x="2500555" y="6958384"/>
                  </a:lnTo>
                  <a:lnTo>
                    <a:pt x="1992178" y="6958384"/>
                  </a:lnTo>
                  <a:cubicBezTo>
                    <a:pt x="2273232" y="6958384"/>
                    <a:pt x="2500555" y="7476612"/>
                    <a:pt x="2500555" y="8117330"/>
                  </a:cubicBezTo>
                  <a:cubicBezTo>
                    <a:pt x="2500555" y="8760403"/>
                    <a:pt x="2272198" y="9280986"/>
                    <a:pt x="1992178" y="9280986"/>
                  </a:cubicBezTo>
                  <a:close/>
                </a:path>
              </a:pathLst>
            </a:custGeom>
            <a:blipFill>
              <a:blip r:embed="rId5"/>
              <a:stretch>
                <a:fillRect l="-228541" r="-228541"/>
              </a:stretch>
            </a:blipFill>
          </p:spPr>
          <p:txBody>
            <a:bodyPr/>
            <a:lstStyle/>
            <a:p>
              <a:endParaRPr lang="en-US"/>
            </a:p>
          </p:txBody>
        </p:sp>
      </p:grpSp>
      <p:sp>
        <p:nvSpPr>
          <p:cNvPr id="7" name="TextBox 7"/>
          <p:cNvSpPr txBox="1"/>
          <p:nvPr/>
        </p:nvSpPr>
        <p:spPr>
          <a:xfrm>
            <a:off x="2366797" y="214531"/>
            <a:ext cx="13554405" cy="1098550"/>
          </a:xfrm>
          <a:prstGeom prst="rect">
            <a:avLst/>
          </a:prstGeom>
        </p:spPr>
        <p:txBody>
          <a:bodyPr lIns="0" tIns="0" rIns="0" bIns="0" rtlCol="0" anchor="t">
            <a:spAutoFit/>
          </a:bodyPr>
          <a:lstStyle/>
          <a:p>
            <a:pPr algn="ctr">
              <a:lnSpc>
                <a:spcPts val="8749"/>
              </a:lnSpc>
            </a:pPr>
            <a:r>
              <a:rPr lang="en-US" sz="6999" b="1" spc="-174">
                <a:solidFill>
                  <a:srgbClr val="6FC5F6"/>
                </a:solidFill>
                <a:latin typeface="Gotham Heavy"/>
                <a:ea typeface="Gotham Heavy"/>
                <a:cs typeface="Gotham Heavy"/>
                <a:sym typeface="Gotham Heavy"/>
              </a:rPr>
              <a:t>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TextBox 2"/>
          <p:cNvSpPr txBox="1"/>
          <p:nvPr/>
        </p:nvSpPr>
        <p:spPr>
          <a:xfrm>
            <a:off x="2332802" y="3142714"/>
            <a:ext cx="13622397" cy="2435107"/>
          </a:xfrm>
          <a:prstGeom prst="rect">
            <a:avLst/>
          </a:prstGeom>
        </p:spPr>
        <p:txBody>
          <a:bodyPr lIns="0" tIns="0" rIns="0" bIns="0" rtlCol="0" anchor="t">
            <a:spAutoFit/>
          </a:bodyPr>
          <a:lstStyle/>
          <a:p>
            <a:pPr algn="ctr">
              <a:lnSpc>
                <a:spcPts val="19398"/>
              </a:lnSpc>
            </a:pPr>
            <a:r>
              <a:rPr lang="en-US" sz="15518" b="1" spc="-387" dirty="0">
                <a:solidFill>
                  <a:srgbClr val="FFFFFF"/>
                </a:solidFill>
                <a:latin typeface="Gotham Heavy"/>
                <a:ea typeface="Gotham Heavy"/>
                <a:cs typeface="Gotham Heavy"/>
                <a:sym typeface="Gotham Heavy"/>
              </a:rPr>
              <a:t>THANK </a:t>
            </a:r>
            <a:r>
              <a:rPr lang="en-US" sz="15518" b="1" spc="-387" dirty="0">
                <a:solidFill>
                  <a:srgbClr val="6FC5F6"/>
                </a:solidFill>
                <a:latin typeface="Gotham Heavy"/>
                <a:ea typeface="Gotham Heavy"/>
                <a:cs typeface="Gotham Heavy"/>
                <a:sym typeface="Gotham Heavy"/>
              </a:rPr>
              <a:t>YOU</a:t>
            </a:r>
          </a:p>
        </p:txBody>
      </p:sp>
      <p:sp>
        <p:nvSpPr>
          <p:cNvPr id="3" name="Freeform 3"/>
          <p:cNvSpPr/>
          <p:nvPr/>
        </p:nvSpPr>
        <p:spPr>
          <a:xfrm flipV="1">
            <a:off x="-1" y="7877896"/>
            <a:ext cx="16884355" cy="2409104"/>
          </a:xfrm>
          <a:custGeom>
            <a:avLst/>
            <a:gdLst/>
            <a:ahLst/>
            <a:cxnLst/>
            <a:rect l="l" t="t" r="r" b="b"/>
            <a:pathLst>
              <a:path w="18017346" h="4008859">
                <a:moveTo>
                  <a:pt x="0" y="4008860"/>
                </a:moveTo>
                <a:lnTo>
                  <a:pt x="18017346" y="4008860"/>
                </a:lnTo>
                <a:lnTo>
                  <a:pt x="18017346" y="0"/>
                </a:lnTo>
                <a:lnTo>
                  <a:pt x="0" y="0"/>
                </a:lnTo>
                <a:lnTo>
                  <a:pt x="0" y="4008860"/>
                </a:lnTo>
                <a:close/>
              </a:path>
            </a:pathLst>
          </a:custGeom>
          <a:blipFill>
            <a:blip r:embed="rId2">
              <a:extLst>
                <a:ext uri="{96DAC541-7B7A-43D3-8B79-37D633B846F1}">
                  <asvg:svgBlip xmlns:asvg="http://schemas.microsoft.com/office/drawing/2016/SVG/main" r:embed="rId3"/>
                </a:ext>
              </a:extLst>
            </a:blip>
            <a:stretch>
              <a:fillRect l="-6710" t="-66404"/>
            </a:stretch>
          </a:blipFill>
        </p:spPr>
        <p:txBody>
          <a:bodyPr/>
          <a:lstStyle/>
          <a:p>
            <a:endParaRPr lang="en-US"/>
          </a:p>
        </p:txBody>
      </p:sp>
      <p:sp>
        <p:nvSpPr>
          <p:cNvPr id="4" name="Freeform 4"/>
          <p:cNvSpPr/>
          <p:nvPr/>
        </p:nvSpPr>
        <p:spPr>
          <a:xfrm flipH="1">
            <a:off x="14614189" y="0"/>
            <a:ext cx="3673811" cy="2920786"/>
          </a:xfrm>
          <a:custGeom>
            <a:avLst/>
            <a:gdLst/>
            <a:ahLst/>
            <a:cxnLst/>
            <a:rect l="l" t="t" r="r" b="b"/>
            <a:pathLst>
              <a:path w="3727976" h="3122180">
                <a:moveTo>
                  <a:pt x="3727976" y="0"/>
                </a:moveTo>
                <a:lnTo>
                  <a:pt x="0" y="0"/>
                </a:lnTo>
                <a:lnTo>
                  <a:pt x="0" y="3122180"/>
                </a:lnTo>
                <a:lnTo>
                  <a:pt x="3727976" y="3122180"/>
                </a:lnTo>
                <a:lnTo>
                  <a:pt x="3727976" y="0"/>
                </a:lnTo>
                <a:close/>
              </a:path>
            </a:pathLst>
          </a:custGeom>
          <a:blipFill>
            <a:blip r:embed="rId4">
              <a:extLst>
                <a:ext uri="{96DAC541-7B7A-43D3-8B79-37D633B846F1}">
                  <asvg:svgBlip xmlns:asvg="http://schemas.microsoft.com/office/drawing/2016/SVG/main" r:embed="rId5"/>
                </a:ext>
              </a:extLst>
            </a:blip>
            <a:stretch>
              <a:fillRect l="-1474" t="-6896" b="1"/>
            </a:stretch>
          </a:blipFill>
        </p:spPr>
        <p:txBody>
          <a:bodyPr/>
          <a:lstStyle/>
          <a:p>
            <a:endParaRPr lang="en-US"/>
          </a:p>
        </p:txBody>
      </p:sp>
      <p:sp>
        <p:nvSpPr>
          <p:cNvPr id="6" name="Freeform 6"/>
          <p:cNvSpPr/>
          <p:nvPr/>
        </p:nvSpPr>
        <p:spPr>
          <a:xfrm>
            <a:off x="1973215" y="767739"/>
            <a:ext cx="388120" cy="521922"/>
          </a:xfrm>
          <a:custGeom>
            <a:avLst/>
            <a:gdLst/>
            <a:ahLst/>
            <a:cxnLst/>
            <a:rect l="l" t="t" r="r" b="b"/>
            <a:pathLst>
              <a:path w="388120" h="521922">
                <a:moveTo>
                  <a:pt x="0" y="0"/>
                </a:moveTo>
                <a:lnTo>
                  <a:pt x="388120" y="0"/>
                </a:lnTo>
                <a:lnTo>
                  <a:pt x="388120" y="521922"/>
                </a:lnTo>
                <a:lnTo>
                  <a:pt x="0" y="5219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0" y="495300"/>
            <a:ext cx="1973215" cy="949725"/>
          </a:xfrm>
          <a:custGeom>
            <a:avLst/>
            <a:gdLst/>
            <a:ahLst/>
            <a:cxnLst/>
            <a:rect l="l" t="t" r="r" b="b"/>
            <a:pathLst>
              <a:path w="2837299" h="946949">
                <a:moveTo>
                  <a:pt x="0" y="0"/>
                </a:moveTo>
                <a:lnTo>
                  <a:pt x="2837299" y="0"/>
                </a:lnTo>
                <a:lnTo>
                  <a:pt x="2837299" y="946948"/>
                </a:lnTo>
                <a:lnTo>
                  <a:pt x="0" y="946948"/>
                </a:lnTo>
                <a:lnTo>
                  <a:pt x="0" y="0"/>
                </a:lnTo>
                <a:close/>
              </a:path>
            </a:pathLst>
          </a:custGeom>
          <a:blipFill>
            <a:blip r:embed="rId8">
              <a:extLst>
                <a:ext uri="{96DAC541-7B7A-43D3-8B79-37D633B846F1}">
                  <asvg:svgBlip xmlns:asvg="http://schemas.microsoft.com/office/drawing/2016/SVG/main" r:embed="rId9"/>
                </a:ext>
              </a:extLst>
            </a:blip>
            <a:stretch>
              <a:fillRect l="-43790" t="292" r="-1"/>
            </a:stretch>
          </a:blipFill>
        </p:spPr>
        <p:txBody>
          <a:bodyPr/>
          <a:lstStyle/>
          <a:p>
            <a:endParaRPr lang="en-US"/>
          </a:p>
        </p:txBody>
      </p:sp>
      <p:sp>
        <p:nvSpPr>
          <p:cNvPr id="8" name="TextBox 8"/>
          <p:cNvSpPr txBox="1"/>
          <p:nvPr/>
        </p:nvSpPr>
        <p:spPr>
          <a:xfrm>
            <a:off x="2606365" y="819785"/>
            <a:ext cx="3273691" cy="396240"/>
          </a:xfrm>
          <a:prstGeom prst="rect">
            <a:avLst/>
          </a:prstGeom>
        </p:spPr>
        <p:txBody>
          <a:bodyPr lIns="0" tIns="0" rIns="0" bIns="0" rtlCol="0" anchor="t">
            <a:spAutoFit/>
          </a:bodyPr>
          <a:lstStyle/>
          <a:p>
            <a:pPr algn="l">
              <a:lnSpc>
                <a:spcPts val="3360"/>
              </a:lnSpc>
            </a:pPr>
            <a:r>
              <a:rPr lang="en-US" sz="2400" b="1">
                <a:solidFill>
                  <a:srgbClr val="FFFFFF"/>
                </a:solidFill>
                <a:latin typeface="Open Sans Medium"/>
                <a:ea typeface="Open Sans Medium"/>
                <a:cs typeface="Open Sans Medium"/>
                <a:sym typeface="Open Sans Medium"/>
              </a:rPr>
              <a:t>Water Energy Synergy</a:t>
            </a:r>
          </a:p>
        </p:txBody>
      </p:sp>
      <p:sp>
        <p:nvSpPr>
          <p:cNvPr id="9" name="Freeform 9"/>
          <p:cNvSpPr/>
          <p:nvPr/>
        </p:nvSpPr>
        <p:spPr>
          <a:xfrm flipH="1">
            <a:off x="15020259" y="6288744"/>
            <a:ext cx="1298675" cy="878229"/>
          </a:xfrm>
          <a:custGeom>
            <a:avLst/>
            <a:gdLst/>
            <a:ahLst/>
            <a:cxnLst/>
            <a:rect l="l" t="t" r="r" b="b"/>
            <a:pathLst>
              <a:path w="1298675" h="878229">
                <a:moveTo>
                  <a:pt x="1298675" y="0"/>
                </a:moveTo>
                <a:lnTo>
                  <a:pt x="0" y="0"/>
                </a:lnTo>
                <a:lnTo>
                  <a:pt x="0" y="878229"/>
                </a:lnTo>
                <a:lnTo>
                  <a:pt x="1298675" y="878229"/>
                </a:lnTo>
                <a:lnTo>
                  <a:pt x="1298675"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p:cNvSpPr txBox="1"/>
          <p:nvPr/>
        </p:nvSpPr>
        <p:spPr>
          <a:xfrm>
            <a:off x="4518173" y="6524975"/>
            <a:ext cx="9251653" cy="405765"/>
          </a:xfrm>
          <a:prstGeom prst="rect">
            <a:avLst/>
          </a:prstGeom>
        </p:spPr>
        <p:txBody>
          <a:bodyPr lIns="0" tIns="0" rIns="0" bIns="0" rtlCol="0" anchor="t">
            <a:spAutoFit/>
          </a:bodyPr>
          <a:lstStyle/>
          <a:p>
            <a:pPr algn="ctr">
              <a:lnSpc>
                <a:spcPts val="3359"/>
              </a:lnSpc>
              <a:spcBef>
                <a:spcPct val="0"/>
              </a:spcBef>
            </a:pPr>
            <a:r>
              <a:rPr lang="en-US" sz="2400" b="1" spc="-60" dirty="0">
                <a:solidFill>
                  <a:srgbClr val="FFFFFF"/>
                </a:solidFill>
                <a:latin typeface="Gotham Heavy"/>
                <a:ea typeface="Gotham Heavy"/>
                <a:cs typeface="Gotham Heavy"/>
                <a:sym typeface="Gotham Heavy"/>
                <a:hlinkClick r:id="rId12" tooltip="https://cld63wbhffo7em3zwhwxmg.streamlit.app"/>
              </a:rPr>
              <a:t>Presentation Complete. Click here to access the </a:t>
            </a:r>
            <a:r>
              <a:rPr lang="en-US" sz="2400" b="1" spc="-60" dirty="0" err="1">
                <a:solidFill>
                  <a:srgbClr val="FFFFFF"/>
                </a:solidFill>
                <a:latin typeface="Gotham Heavy"/>
                <a:ea typeface="Gotham Heavy"/>
                <a:cs typeface="Gotham Heavy"/>
                <a:sym typeface="Gotham Heavy"/>
                <a:hlinkClick r:id="rId12" tooltip="https://cld63wbhffo7em3zwhwxmg.streamlit.app"/>
              </a:rPr>
              <a:t>Streamlit</a:t>
            </a:r>
            <a:r>
              <a:rPr lang="en-US" sz="2400" b="1" spc="-60" dirty="0">
                <a:solidFill>
                  <a:srgbClr val="FFFFFF"/>
                </a:solidFill>
                <a:latin typeface="Gotham Heavy"/>
                <a:ea typeface="Gotham Heavy"/>
                <a:cs typeface="Gotham Heavy"/>
                <a:sym typeface="Gotham Heavy"/>
                <a:hlinkClick r:id="rId12" tooltip="https://cld63wbhffo7em3zwhwxmg.streamlit.app"/>
              </a:rPr>
              <a:t> App.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3000"/>
            </a:blip>
            <a:stretch>
              <a:fillRect l="-9027" t="-4522" b="-24614"/>
            </a:stretch>
          </a:blipFill>
        </p:spPr>
        <p:txBody>
          <a:bodyPr/>
          <a:lstStyle/>
          <a:p>
            <a:endParaRPr lang="en-US"/>
          </a:p>
        </p:txBody>
      </p:sp>
      <p:sp>
        <p:nvSpPr>
          <p:cNvPr id="3" name="TextBox 3"/>
          <p:cNvSpPr txBox="1"/>
          <p:nvPr/>
        </p:nvSpPr>
        <p:spPr>
          <a:xfrm>
            <a:off x="1722466" y="1701326"/>
            <a:ext cx="14818805" cy="7520305"/>
          </a:xfrm>
          <a:prstGeom prst="rect">
            <a:avLst/>
          </a:prstGeom>
        </p:spPr>
        <p:txBody>
          <a:bodyPr lIns="0" tIns="0" rIns="0" bIns="0" rtlCol="0" anchor="t">
            <a:spAutoFit/>
          </a:bodyPr>
          <a:lstStyle/>
          <a:p>
            <a:pPr algn="l">
              <a:lnSpc>
                <a:spcPts val="4969"/>
              </a:lnSpc>
            </a:pPr>
            <a:r>
              <a:rPr lang="en-US" sz="3549">
                <a:solidFill>
                  <a:srgbClr val="68C5FA"/>
                </a:solidFill>
                <a:latin typeface="Open Sans"/>
                <a:ea typeface="Open Sans"/>
                <a:cs typeface="Open Sans"/>
                <a:sym typeface="Open Sans"/>
              </a:rPr>
              <a:t>Many regions experience inadequate water supply and energy access, while investments in renewable energy (e.g., solar) are often not optimally targeted. Therefore, the decision-makers need insights to:</a:t>
            </a:r>
          </a:p>
          <a:p>
            <a:pPr marL="766444" lvl="1" indent="-383222" algn="l">
              <a:lnSpc>
                <a:spcPts val="4969"/>
              </a:lnSpc>
              <a:buAutoNum type="arabicPeriod"/>
            </a:pPr>
            <a:r>
              <a:rPr lang="en-US" sz="3549">
                <a:solidFill>
                  <a:srgbClr val="68C5FA"/>
                </a:solidFill>
                <a:latin typeface="Open Sans"/>
                <a:ea typeface="Open Sans"/>
                <a:cs typeface="Open Sans"/>
                <a:sym typeface="Open Sans"/>
              </a:rPr>
              <a:t>Predict solar performance tiers for efficient solar panel deployment.</a:t>
            </a:r>
          </a:p>
          <a:p>
            <a:pPr marL="766444" lvl="1" indent="-383222" algn="l">
              <a:lnSpc>
                <a:spcPts val="4969"/>
              </a:lnSpc>
              <a:buAutoNum type="arabicPeriod"/>
            </a:pPr>
            <a:r>
              <a:rPr lang="en-US" sz="3549">
                <a:solidFill>
                  <a:srgbClr val="68C5FA"/>
                </a:solidFill>
                <a:latin typeface="Open Sans"/>
                <a:ea typeface="Open Sans"/>
                <a:cs typeface="Open Sans"/>
                <a:sym typeface="Open Sans"/>
              </a:rPr>
              <a:t>Identify high-need regions for water and energy interventions.</a:t>
            </a:r>
          </a:p>
          <a:p>
            <a:pPr marL="766444" lvl="1" indent="-383222" algn="l">
              <a:lnSpc>
                <a:spcPts val="4969"/>
              </a:lnSpc>
              <a:buAutoNum type="arabicPeriod"/>
            </a:pPr>
            <a:r>
              <a:rPr lang="en-US" sz="3549">
                <a:solidFill>
                  <a:srgbClr val="68C5FA"/>
                </a:solidFill>
                <a:latin typeface="Open Sans"/>
                <a:ea typeface="Open Sans"/>
                <a:cs typeface="Open Sans"/>
                <a:sym typeface="Open Sans"/>
              </a:rPr>
              <a:t>Allocate resources strategically to maximize impact.</a:t>
            </a:r>
          </a:p>
          <a:p>
            <a:pPr algn="l">
              <a:lnSpc>
                <a:spcPts val="4969"/>
              </a:lnSpc>
            </a:pPr>
            <a:endParaRPr lang="en-US" sz="3549">
              <a:solidFill>
                <a:srgbClr val="68C5FA"/>
              </a:solidFill>
              <a:latin typeface="Open Sans"/>
              <a:ea typeface="Open Sans"/>
              <a:cs typeface="Open Sans"/>
              <a:sym typeface="Open Sans"/>
            </a:endParaRPr>
          </a:p>
          <a:p>
            <a:pPr algn="l">
              <a:lnSpc>
                <a:spcPts val="4969"/>
              </a:lnSpc>
            </a:pPr>
            <a:r>
              <a:rPr lang="en-US" sz="3549" b="1">
                <a:solidFill>
                  <a:srgbClr val="68C5FA"/>
                </a:solidFill>
                <a:latin typeface="Open Sans Bold"/>
                <a:ea typeface="Open Sans Bold"/>
                <a:cs typeface="Open Sans Bold"/>
                <a:sym typeface="Open Sans Bold"/>
              </a:rPr>
              <a:t>Goal:</a:t>
            </a:r>
          </a:p>
          <a:p>
            <a:pPr algn="l">
              <a:lnSpc>
                <a:spcPts val="4969"/>
              </a:lnSpc>
            </a:pPr>
            <a:r>
              <a:rPr lang="en-US" sz="3549">
                <a:solidFill>
                  <a:srgbClr val="68C5FA"/>
                </a:solidFill>
                <a:latin typeface="Open Sans"/>
                <a:ea typeface="Open Sans"/>
                <a:cs typeface="Open Sans"/>
                <a:sym typeface="Open Sans"/>
              </a:rPr>
              <a:t>Develop a data-driven framework to prioritize regions and guide infrastructure investment decisions based on water, energy, and socio-geospatial indicators.</a:t>
            </a:r>
          </a:p>
        </p:txBody>
      </p:sp>
      <p:sp>
        <p:nvSpPr>
          <p:cNvPr id="4" name="Freeform 4"/>
          <p:cNvSpPr/>
          <p:nvPr/>
        </p:nvSpPr>
        <p:spPr>
          <a:xfrm flipH="1">
            <a:off x="15316199" y="0"/>
            <a:ext cx="2971800" cy="2463799"/>
          </a:xfrm>
          <a:custGeom>
            <a:avLst/>
            <a:gdLst/>
            <a:ahLst/>
            <a:cxnLst/>
            <a:rect l="l" t="t" r="r" b="b"/>
            <a:pathLst>
              <a:path w="3182320" h="2665193">
                <a:moveTo>
                  <a:pt x="3182320" y="0"/>
                </a:moveTo>
                <a:lnTo>
                  <a:pt x="0" y="0"/>
                </a:lnTo>
                <a:lnTo>
                  <a:pt x="0" y="2665192"/>
                </a:lnTo>
                <a:lnTo>
                  <a:pt x="3182320" y="2665192"/>
                </a:lnTo>
                <a:lnTo>
                  <a:pt x="3182320" y="0"/>
                </a:lnTo>
                <a:close/>
              </a:path>
            </a:pathLst>
          </a:custGeom>
          <a:blipFill>
            <a:blip r:embed="rId3">
              <a:extLst>
                <a:ext uri="{96DAC541-7B7A-43D3-8B79-37D633B846F1}">
                  <asvg:svgBlip xmlns:asvg="http://schemas.microsoft.com/office/drawing/2016/SVG/main" r:embed="rId4"/>
                </a:ext>
              </a:extLst>
            </a:blip>
            <a:stretch>
              <a:fillRect l="-7084" t="-8174"/>
            </a:stretch>
          </a:blipFill>
        </p:spPr>
        <p:txBody>
          <a:bodyPr/>
          <a:lstStyle/>
          <a:p>
            <a:endParaRPr lang="en-US"/>
          </a:p>
        </p:txBody>
      </p:sp>
      <p:sp>
        <p:nvSpPr>
          <p:cNvPr id="5" name="Freeform 5"/>
          <p:cNvSpPr/>
          <p:nvPr/>
        </p:nvSpPr>
        <p:spPr>
          <a:xfrm>
            <a:off x="2071301" y="516802"/>
            <a:ext cx="922359" cy="623745"/>
          </a:xfrm>
          <a:custGeom>
            <a:avLst/>
            <a:gdLst/>
            <a:ahLst/>
            <a:cxnLst/>
            <a:rect l="l" t="t" r="r" b="b"/>
            <a:pathLst>
              <a:path w="922359" h="623745">
                <a:moveTo>
                  <a:pt x="0" y="0"/>
                </a:moveTo>
                <a:lnTo>
                  <a:pt x="922359" y="0"/>
                </a:lnTo>
                <a:lnTo>
                  <a:pt x="922359" y="623745"/>
                </a:lnTo>
                <a:lnTo>
                  <a:pt x="0" y="623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3523430" y="260350"/>
            <a:ext cx="10235698" cy="1098550"/>
          </a:xfrm>
          <a:prstGeom prst="rect">
            <a:avLst/>
          </a:prstGeom>
        </p:spPr>
        <p:txBody>
          <a:bodyPr lIns="0" tIns="0" rIns="0" bIns="0" rtlCol="0" anchor="t">
            <a:spAutoFit/>
          </a:bodyPr>
          <a:lstStyle/>
          <a:p>
            <a:pPr algn="ctr">
              <a:lnSpc>
                <a:spcPts val="8749"/>
              </a:lnSpc>
            </a:pPr>
            <a:r>
              <a:rPr lang="en-US" sz="6999" b="1" spc="-174">
                <a:solidFill>
                  <a:srgbClr val="FFFFFF"/>
                </a:solidFill>
                <a:latin typeface="Gotham Bold"/>
                <a:ea typeface="Gotham Bold"/>
                <a:cs typeface="Gotham Bold"/>
                <a:sym typeface="Gotham Bold"/>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2157">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0" y="128187"/>
            <a:ext cx="8330196" cy="979805"/>
          </a:xfrm>
          <a:prstGeom prst="rect">
            <a:avLst/>
          </a:prstGeom>
        </p:spPr>
        <p:txBody>
          <a:bodyPr lIns="0" tIns="0" rIns="0" bIns="0" rtlCol="0" anchor="t">
            <a:spAutoFit/>
          </a:bodyPr>
          <a:lstStyle/>
          <a:p>
            <a:pPr algn="ctr">
              <a:lnSpc>
                <a:spcPts val="7750"/>
              </a:lnSpc>
            </a:pPr>
            <a:r>
              <a:rPr lang="en-US" sz="6200" b="1" spc="-155">
                <a:solidFill>
                  <a:srgbClr val="6FC5F6"/>
                </a:solidFill>
                <a:latin typeface="Gotham Bold"/>
                <a:ea typeface="Gotham Bold"/>
                <a:cs typeface="Gotham Bold"/>
                <a:sym typeface="Gotham Bold"/>
              </a:rPr>
              <a:t>DATA DESCRIPTION</a:t>
            </a:r>
          </a:p>
        </p:txBody>
      </p:sp>
      <p:sp>
        <p:nvSpPr>
          <p:cNvPr id="3" name="TextBox 3"/>
          <p:cNvSpPr txBox="1"/>
          <p:nvPr/>
        </p:nvSpPr>
        <p:spPr>
          <a:xfrm>
            <a:off x="152400" y="3535358"/>
            <a:ext cx="8177796" cy="1361335"/>
          </a:xfrm>
          <a:prstGeom prst="rect">
            <a:avLst/>
          </a:prstGeom>
        </p:spPr>
        <p:txBody>
          <a:bodyPr wrap="square" lIns="0" tIns="0" rIns="0" bIns="0" rtlCol="0" anchor="t">
            <a:spAutoFit/>
          </a:bodyPr>
          <a:lstStyle/>
          <a:p>
            <a:pPr marL="410209" lvl="1" indent="-205105" algn="l">
              <a:lnSpc>
                <a:spcPts val="2659"/>
              </a:lnSpc>
              <a:buAutoNum type="arabicPeriod"/>
            </a:pPr>
            <a:r>
              <a:rPr lang="en-US" sz="1899" dirty="0">
                <a:solidFill>
                  <a:srgbClr val="FFFFFF"/>
                </a:solidFill>
                <a:latin typeface="Open Sans"/>
                <a:ea typeface="Open Sans"/>
                <a:cs typeface="Open Sans"/>
                <a:sym typeface="Open Sans"/>
              </a:rPr>
              <a:t>18 original numerical features</a:t>
            </a:r>
          </a:p>
          <a:p>
            <a:pPr marL="410209" lvl="1" indent="-205105" algn="l">
              <a:lnSpc>
                <a:spcPts val="2659"/>
              </a:lnSpc>
              <a:buAutoNum type="arabicPeriod"/>
            </a:pPr>
            <a:r>
              <a:rPr lang="en-US" sz="1899" dirty="0">
                <a:solidFill>
                  <a:srgbClr val="FFFFFF"/>
                </a:solidFill>
                <a:latin typeface="Open Sans"/>
                <a:ea typeface="Open Sans"/>
                <a:cs typeface="Open Sans"/>
                <a:sym typeface="Open Sans"/>
              </a:rPr>
              <a:t>2 original categorical features and 2 empty and unnamed columns</a:t>
            </a:r>
          </a:p>
          <a:p>
            <a:pPr marL="410209" lvl="1" indent="-205105" algn="l">
              <a:lnSpc>
                <a:spcPts val="2659"/>
              </a:lnSpc>
              <a:buAutoNum type="arabicPeriod"/>
            </a:pPr>
            <a:r>
              <a:rPr lang="en-US" sz="1899" dirty="0">
                <a:solidFill>
                  <a:srgbClr val="FFFFFF"/>
                </a:solidFill>
                <a:latin typeface="Open Sans"/>
                <a:ea typeface="Open Sans"/>
                <a:cs typeface="Open Sans"/>
                <a:sym typeface="Open Sans"/>
              </a:rPr>
              <a:t>10 engineered features</a:t>
            </a:r>
          </a:p>
          <a:p>
            <a:pPr marL="410209" lvl="1" indent="-205105" algn="l">
              <a:lnSpc>
                <a:spcPts val="2659"/>
              </a:lnSpc>
              <a:buAutoNum type="arabicPeriod"/>
            </a:pPr>
            <a:r>
              <a:rPr lang="en-US" sz="1899" dirty="0">
                <a:solidFill>
                  <a:srgbClr val="FFFFFF"/>
                </a:solidFill>
                <a:latin typeface="Open Sans"/>
                <a:ea typeface="Open Sans"/>
                <a:cs typeface="Open Sans"/>
                <a:sym typeface="Open Sans"/>
              </a:rPr>
              <a:t>No null values or duplicates</a:t>
            </a:r>
          </a:p>
        </p:txBody>
      </p:sp>
      <p:sp>
        <p:nvSpPr>
          <p:cNvPr id="4" name="TextBox 4"/>
          <p:cNvSpPr txBox="1"/>
          <p:nvPr/>
        </p:nvSpPr>
        <p:spPr>
          <a:xfrm>
            <a:off x="152400" y="1590782"/>
            <a:ext cx="8177791" cy="1361335"/>
          </a:xfrm>
          <a:prstGeom prst="rect">
            <a:avLst/>
          </a:prstGeom>
        </p:spPr>
        <p:txBody>
          <a:bodyPr wrap="square" lIns="0" tIns="0" rIns="0" bIns="0" rtlCol="0" anchor="t">
            <a:spAutoFit/>
          </a:bodyPr>
          <a:lstStyle/>
          <a:p>
            <a:pPr marL="410209" lvl="1" indent="-205105" algn="l">
              <a:lnSpc>
                <a:spcPts val="2659"/>
              </a:lnSpc>
              <a:buAutoNum type="arabicPeriod"/>
            </a:pPr>
            <a:r>
              <a:rPr lang="en-US" sz="1899" dirty="0">
                <a:solidFill>
                  <a:srgbClr val="FFFFFF"/>
                </a:solidFill>
                <a:latin typeface="Open Sans"/>
                <a:ea typeface="Open Sans"/>
                <a:cs typeface="Open Sans"/>
                <a:sym typeface="Open Sans"/>
              </a:rPr>
              <a:t>Level: Local Government Area (LGA)</a:t>
            </a:r>
          </a:p>
          <a:p>
            <a:pPr marL="410209" lvl="1" indent="-205105" algn="l">
              <a:lnSpc>
                <a:spcPts val="2659"/>
              </a:lnSpc>
              <a:buAutoNum type="arabicPeriod"/>
            </a:pPr>
            <a:r>
              <a:rPr lang="en-US" sz="1899" dirty="0">
                <a:solidFill>
                  <a:srgbClr val="FFFFFF"/>
                </a:solidFill>
                <a:latin typeface="Open Sans"/>
                <a:ea typeface="Open Sans"/>
                <a:cs typeface="Open Sans"/>
                <a:sym typeface="Open Sans"/>
              </a:rPr>
              <a:t>Records: 763 LGAs across 37 states</a:t>
            </a:r>
          </a:p>
          <a:p>
            <a:pPr marL="410209" lvl="1" indent="-205105" algn="l">
              <a:lnSpc>
                <a:spcPts val="2659"/>
              </a:lnSpc>
              <a:buAutoNum type="arabicPeriod"/>
            </a:pPr>
            <a:r>
              <a:rPr lang="en-US" sz="1899" dirty="0">
                <a:solidFill>
                  <a:srgbClr val="FFFFFF"/>
                </a:solidFill>
                <a:latin typeface="Open Sans"/>
                <a:ea typeface="Open Sans"/>
                <a:cs typeface="Open Sans"/>
                <a:sym typeface="Open Sans"/>
              </a:rPr>
              <a:t>Source: Aggregated water and energy statistics, demographic and geospatial data</a:t>
            </a:r>
          </a:p>
        </p:txBody>
      </p:sp>
      <p:sp>
        <p:nvSpPr>
          <p:cNvPr id="5" name="TextBox 5"/>
          <p:cNvSpPr txBox="1"/>
          <p:nvPr/>
        </p:nvSpPr>
        <p:spPr>
          <a:xfrm>
            <a:off x="152400" y="2964398"/>
            <a:ext cx="4713093" cy="507735"/>
          </a:xfrm>
          <a:prstGeom prst="rect">
            <a:avLst/>
          </a:prstGeom>
        </p:spPr>
        <p:txBody>
          <a:bodyPr lIns="0" tIns="0" rIns="0" bIns="0" rtlCol="0" anchor="t">
            <a:spAutoFit/>
          </a:bodyPr>
          <a:lstStyle/>
          <a:p>
            <a:pPr algn="l">
              <a:lnSpc>
                <a:spcPts val="4205"/>
              </a:lnSpc>
            </a:pPr>
            <a:r>
              <a:rPr lang="en-US" sz="3004" b="1" u="sng" dirty="0">
                <a:solidFill>
                  <a:srgbClr val="FFFFFF"/>
                </a:solidFill>
                <a:latin typeface="Open Sans Bold"/>
                <a:ea typeface="Open Sans Bold"/>
                <a:cs typeface="Open Sans Bold"/>
                <a:sym typeface="Open Sans Bold"/>
              </a:rPr>
              <a:t>Data Characteristics</a:t>
            </a:r>
          </a:p>
        </p:txBody>
      </p:sp>
      <p:sp>
        <p:nvSpPr>
          <p:cNvPr id="6" name="TextBox 6"/>
          <p:cNvSpPr txBox="1"/>
          <p:nvPr/>
        </p:nvSpPr>
        <p:spPr>
          <a:xfrm>
            <a:off x="152400" y="1050842"/>
            <a:ext cx="1817282" cy="507811"/>
          </a:xfrm>
          <a:prstGeom prst="rect">
            <a:avLst/>
          </a:prstGeom>
        </p:spPr>
        <p:txBody>
          <a:bodyPr lIns="0" tIns="0" rIns="0" bIns="0" rtlCol="0" anchor="t">
            <a:spAutoFit/>
          </a:bodyPr>
          <a:lstStyle/>
          <a:p>
            <a:pPr algn="l">
              <a:lnSpc>
                <a:spcPts val="4201"/>
              </a:lnSpc>
              <a:spcBef>
                <a:spcPct val="0"/>
              </a:spcBef>
            </a:pPr>
            <a:r>
              <a:rPr lang="en-US" sz="3001" b="1" u="sng" dirty="0">
                <a:solidFill>
                  <a:srgbClr val="FFFFFF"/>
                </a:solidFill>
                <a:latin typeface="Open Sans Bold"/>
                <a:ea typeface="Open Sans Bold"/>
                <a:cs typeface="Open Sans Bold"/>
                <a:sym typeface="Open Sans Bold"/>
              </a:rPr>
              <a:t>Dataset:</a:t>
            </a:r>
          </a:p>
        </p:txBody>
      </p:sp>
      <p:sp>
        <p:nvSpPr>
          <p:cNvPr id="7" name="TextBox 7"/>
          <p:cNvSpPr txBox="1"/>
          <p:nvPr/>
        </p:nvSpPr>
        <p:spPr>
          <a:xfrm>
            <a:off x="152400" y="5482697"/>
            <a:ext cx="8381994" cy="1707583"/>
          </a:xfrm>
          <a:prstGeom prst="rect">
            <a:avLst/>
          </a:prstGeom>
        </p:spPr>
        <p:txBody>
          <a:bodyPr wrap="square" lIns="0" tIns="0" rIns="0" bIns="0" rtlCol="0" anchor="t">
            <a:spAutoFit/>
          </a:bodyPr>
          <a:lstStyle/>
          <a:p>
            <a:pPr marL="410209" lvl="1" indent="-205105" algn="l">
              <a:lnSpc>
                <a:spcPts val="2659"/>
              </a:lnSpc>
              <a:buAutoNum type="arabicPeriod"/>
            </a:pPr>
            <a:r>
              <a:rPr lang="en-US" sz="1899" dirty="0">
                <a:solidFill>
                  <a:srgbClr val="FFFFFF"/>
                </a:solidFill>
                <a:latin typeface="Canva Sans"/>
                <a:ea typeface="Canva Sans"/>
                <a:cs typeface="Canva Sans"/>
                <a:sym typeface="Canva Sans"/>
              </a:rPr>
              <a:t>Water Infrastructure: Boreholes, taps, handpumps, rainwater harvesting, unimproved sources</a:t>
            </a:r>
          </a:p>
          <a:p>
            <a:pPr marL="410209" lvl="1" indent="-205105" algn="l">
              <a:lnSpc>
                <a:spcPts val="2659"/>
              </a:lnSpc>
              <a:buAutoNum type="arabicPeriod"/>
            </a:pPr>
            <a:r>
              <a:rPr lang="en-US" sz="1899" dirty="0">
                <a:solidFill>
                  <a:srgbClr val="FFFFFF"/>
                </a:solidFill>
                <a:latin typeface="Canva Sans"/>
                <a:ea typeface="Canva Sans"/>
                <a:cs typeface="Canva Sans"/>
                <a:sym typeface="Canva Sans"/>
              </a:rPr>
              <a:t>Demographics &amp; Geography: Population, area, perimeter, state, LGA</a:t>
            </a:r>
          </a:p>
          <a:p>
            <a:pPr marL="410209" lvl="1" indent="-205105" algn="l">
              <a:lnSpc>
                <a:spcPts val="2659"/>
              </a:lnSpc>
              <a:buAutoNum type="arabicPeriod"/>
            </a:pPr>
            <a:r>
              <a:rPr lang="en-US" sz="1899" dirty="0">
                <a:solidFill>
                  <a:srgbClr val="FFFFFF"/>
                </a:solidFill>
                <a:latin typeface="Canva Sans"/>
                <a:ea typeface="Canva Sans"/>
                <a:cs typeface="Canva Sans"/>
                <a:sym typeface="Canva Sans"/>
              </a:rPr>
              <a:t>Energy Proxy: Average nighttime light (for electricity/energy usage)</a:t>
            </a:r>
          </a:p>
          <a:p>
            <a:pPr marL="410209" lvl="1" indent="-205105" algn="l">
              <a:lnSpc>
                <a:spcPts val="2659"/>
              </a:lnSpc>
              <a:buAutoNum type="arabicPeriod"/>
            </a:pPr>
            <a:r>
              <a:rPr lang="en-US" sz="1899" dirty="0">
                <a:solidFill>
                  <a:srgbClr val="FFFFFF"/>
                </a:solidFill>
                <a:latin typeface="Canva Sans"/>
                <a:ea typeface="Canva Sans"/>
                <a:cs typeface="Canva Sans"/>
                <a:sym typeface="Canva Sans"/>
              </a:rPr>
              <a:t>Spatial: Latitude, longitude, geometry</a:t>
            </a:r>
          </a:p>
        </p:txBody>
      </p:sp>
      <p:sp>
        <p:nvSpPr>
          <p:cNvPr id="8" name="TextBox 8"/>
          <p:cNvSpPr txBox="1"/>
          <p:nvPr/>
        </p:nvSpPr>
        <p:spPr>
          <a:xfrm>
            <a:off x="152400" y="4943475"/>
            <a:ext cx="4713093" cy="507735"/>
          </a:xfrm>
          <a:prstGeom prst="rect">
            <a:avLst/>
          </a:prstGeom>
        </p:spPr>
        <p:txBody>
          <a:bodyPr lIns="0" tIns="0" rIns="0" bIns="0" rtlCol="0" anchor="t">
            <a:spAutoFit/>
          </a:bodyPr>
          <a:lstStyle/>
          <a:p>
            <a:pPr algn="l">
              <a:lnSpc>
                <a:spcPts val="4205"/>
              </a:lnSpc>
            </a:pPr>
            <a:r>
              <a:rPr lang="en-US" sz="3004" b="1" u="sng" dirty="0">
                <a:solidFill>
                  <a:srgbClr val="FFFFFF"/>
                </a:solidFill>
                <a:latin typeface="Open Sans Bold"/>
                <a:ea typeface="Open Sans Bold"/>
                <a:cs typeface="Open Sans Bold"/>
                <a:sym typeface="Open Sans Bold"/>
              </a:rPr>
              <a:t>Key Features</a:t>
            </a:r>
          </a:p>
        </p:txBody>
      </p:sp>
      <p:sp>
        <p:nvSpPr>
          <p:cNvPr id="9" name="AutoShape 9"/>
          <p:cNvSpPr/>
          <p:nvPr/>
        </p:nvSpPr>
        <p:spPr>
          <a:xfrm flipV="1">
            <a:off x="8458200" y="194262"/>
            <a:ext cx="0" cy="10000133"/>
          </a:xfrm>
          <a:prstGeom prst="line">
            <a:avLst/>
          </a:prstGeom>
          <a:ln w="38100" cap="flat">
            <a:gradFill>
              <a:gsLst>
                <a:gs pos="0">
                  <a:srgbClr val="5DE0E6">
                    <a:alpha val="100000"/>
                  </a:srgbClr>
                </a:gs>
                <a:gs pos="100000">
                  <a:srgbClr val="004AAD">
                    <a:alpha val="100000"/>
                  </a:srgbClr>
                </a:gs>
              </a:gsLst>
              <a:lin ang="0"/>
            </a:gradFill>
            <a:prstDash val="solid"/>
            <a:headEnd type="none" w="sm" len="sm"/>
            <a:tailEnd type="none" w="sm" len="sm"/>
          </a:ln>
        </p:spPr>
        <p:txBody>
          <a:bodyPr/>
          <a:lstStyle/>
          <a:p>
            <a:endParaRPr lang="en-US"/>
          </a:p>
        </p:txBody>
      </p:sp>
      <p:graphicFrame>
        <p:nvGraphicFramePr>
          <p:cNvPr id="12" name="Table 11">
            <a:extLst>
              <a:ext uri="{FF2B5EF4-FFF2-40B4-BE49-F238E27FC236}">
                <a16:creationId xmlns:a16="http://schemas.microsoft.com/office/drawing/2014/main" id="{58ADA18A-2176-F541-DE10-A22147335BDE}"/>
              </a:ext>
            </a:extLst>
          </p:cNvPr>
          <p:cNvGraphicFramePr>
            <a:graphicFrameLocks noGrp="1"/>
          </p:cNvGraphicFramePr>
          <p:nvPr>
            <p:extLst>
              <p:ext uri="{D42A27DB-BD31-4B8C-83A1-F6EECF244321}">
                <p14:modId xmlns:p14="http://schemas.microsoft.com/office/powerpoint/2010/main" val="2286646762"/>
              </p:ext>
            </p:extLst>
          </p:nvPr>
        </p:nvGraphicFramePr>
        <p:xfrm>
          <a:off x="8610599" y="163551"/>
          <a:ext cx="9524985" cy="10020144"/>
        </p:xfrm>
        <a:graphic>
          <a:graphicData uri="http://schemas.openxmlformats.org/drawingml/2006/table">
            <a:tbl>
              <a:tblPr/>
              <a:tblGrid>
                <a:gridCol w="2709692">
                  <a:extLst>
                    <a:ext uri="{9D8B030D-6E8A-4147-A177-3AD203B41FA5}">
                      <a16:colId xmlns:a16="http://schemas.microsoft.com/office/drawing/2014/main" val="1865379943"/>
                    </a:ext>
                  </a:extLst>
                </a:gridCol>
                <a:gridCol w="4757909">
                  <a:extLst>
                    <a:ext uri="{9D8B030D-6E8A-4147-A177-3AD203B41FA5}">
                      <a16:colId xmlns:a16="http://schemas.microsoft.com/office/drawing/2014/main" val="1751290749"/>
                    </a:ext>
                  </a:extLst>
                </a:gridCol>
                <a:gridCol w="990600">
                  <a:extLst>
                    <a:ext uri="{9D8B030D-6E8A-4147-A177-3AD203B41FA5}">
                      <a16:colId xmlns:a16="http://schemas.microsoft.com/office/drawing/2014/main" val="2236025365"/>
                    </a:ext>
                  </a:extLst>
                </a:gridCol>
                <a:gridCol w="1066784">
                  <a:extLst>
                    <a:ext uri="{9D8B030D-6E8A-4147-A177-3AD203B41FA5}">
                      <a16:colId xmlns:a16="http://schemas.microsoft.com/office/drawing/2014/main" val="225836640"/>
                    </a:ext>
                  </a:extLst>
                </a:gridCol>
              </a:tblGrid>
              <a:tr h="244647">
                <a:tc>
                  <a:txBody>
                    <a:bodyPr/>
                    <a:lstStyle/>
                    <a:p>
                      <a:pPr>
                        <a:buNone/>
                      </a:pPr>
                      <a:r>
                        <a:rPr lang="en-US" sz="1500" b="1" dirty="0">
                          <a:solidFill>
                            <a:srgbClr val="FFFFFF"/>
                          </a:solidFill>
                          <a:effectLst>
                            <a:outerShdw blurRad="38100" dist="38100" dir="2700000" algn="tl">
                              <a:srgbClr val="000000">
                                <a:alpha val="43137"/>
                              </a:srgbClr>
                            </a:outerShdw>
                          </a:effectLst>
                        </a:rPr>
                        <a:t>Feature</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a:solidFill>
                            <a:srgbClr val="FFFFFF"/>
                          </a:solidFill>
                          <a:effectLst/>
                        </a:rPr>
                        <a:t>Description</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a:solidFill>
                            <a:srgbClr val="FFFFFF"/>
                          </a:solidFill>
                          <a:effectLst/>
                        </a:rPr>
                        <a:t>Data Type</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a:solidFill>
                            <a:srgbClr val="FFFFFF"/>
                          </a:solidFill>
                          <a:effectLst/>
                        </a:rPr>
                        <a:t>Feature Type</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55419260"/>
                  </a:ext>
                </a:extLst>
              </a:tr>
              <a:tr h="387835">
                <a:tc>
                  <a:txBody>
                    <a:bodyPr/>
                    <a:lstStyle/>
                    <a:p>
                      <a:pPr>
                        <a:buNone/>
                      </a:pPr>
                      <a:r>
                        <a:rPr lang="en-US" sz="1500" dirty="0" err="1">
                          <a:solidFill>
                            <a:srgbClr val="FFFFFF"/>
                          </a:solidFill>
                          <a:effectLst/>
                        </a:rPr>
                        <a:t>Rainwater_Harvesting_System</a:t>
                      </a:r>
                      <a:endParaRPr lang="en-US" sz="1500" dirty="0">
                        <a:solidFill>
                          <a:srgbClr val="FFFFFF"/>
                        </a:solidFill>
                        <a:effectLst/>
                      </a:endParaRP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rainwater harvesting systems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553740057"/>
                  </a:ext>
                </a:extLst>
              </a:tr>
              <a:tr h="270851">
                <a:tc>
                  <a:txBody>
                    <a:bodyPr/>
                    <a:lstStyle/>
                    <a:p>
                      <a:pPr>
                        <a:buNone/>
                      </a:pPr>
                      <a:r>
                        <a:rPr lang="en-US" sz="1500">
                          <a:solidFill>
                            <a:srgbClr val="FFFFFF"/>
                          </a:solidFill>
                          <a:effectLst/>
                        </a:rPr>
                        <a:t>Tap</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public taps available</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840216359"/>
                  </a:ext>
                </a:extLst>
              </a:tr>
              <a:tr h="386927">
                <a:tc>
                  <a:txBody>
                    <a:bodyPr/>
                    <a:lstStyle/>
                    <a:p>
                      <a:pPr>
                        <a:buNone/>
                      </a:pPr>
                      <a:r>
                        <a:rPr lang="en-US" sz="1500" dirty="0">
                          <a:solidFill>
                            <a:srgbClr val="FFFFFF"/>
                          </a:solidFill>
                          <a:effectLst/>
                        </a:rPr>
                        <a:t>Unimproved</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unimproved water sources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784644832"/>
                  </a:ext>
                </a:extLst>
              </a:tr>
              <a:tr h="471138">
                <a:tc>
                  <a:txBody>
                    <a:bodyPr/>
                    <a:lstStyle/>
                    <a:p>
                      <a:pPr>
                        <a:buNone/>
                      </a:pPr>
                      <a:r>
                        <a:rPr lang="en-US" sz="1500">
                          <a:solidFill>
                            <a:srgbClr val="FFFFFF"/>
                          </a:solidFill>
                          <a:effectLst/>
                        </a:rPr>
                        <a:t>Unimproved_Large_Diameter_Well</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unimproved large diameter wells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831141120"/>
                  </a:ext>
                </a:extLst>
              </a:tr>
              <a:tr h="503008">
                <a:tc>
                  <a:txBody>
                    <a:bodyPr/>
                    <a:lstStyle/>
                    <a:p>
                      <a:pPr>
                        <a:buNone/>
                      </a:pPr>
                      <a:r>
                        <a:rPr lang="en-US" sz="1500">
                          <a:solidFill>
                            <a:srgbClr val="FFFFFF"/>
                          </a:solidFill>
                          <a:effectLst/>
                        </a:rPr>
                        <a:t>Unimproved_Rainwater_Harvesting_System</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Count of unimproved rainwater harvesting systems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751049409"/>
                  </a:ext>
                </a:extLst>
              </a:tr>
              <a:tr h="270851">
                <a:tc>
                  <a:txBody>
                    <a:bodyPr/>
                    <a:lstStyle/>
                    <a:p>
                      <a:pPr>
                        <a:buNone/>
                      </a:pPr>
                      <a:r>
                        <a:rPr lang="en-US" sz="1500">
                          <a:solidFill>
                            <a:srgbClr val="FFFFFF"/>
                          </a:solidFill>
                          <a:effectLst/>
                        </a:rPr>
                        <a:t>Unimproved_Well</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unimproved wells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561772396"/>
                  </a:ext>
                </a:extLst>
              </a:tr>
              <a:tr h="270851">
                <a:tc>
                  <a:txBody>
                    <a:bodyPr/>
                    <a:lstStyle/>
                    <a:p>
                      <a:pPr>
                        <a:buNone/>
                      </a:pPr>
                      <a:r>
                        <a:rPr lang="en-US" sz="1500">
                          <a:solidFill>
                            <a:srgbClr val="FFFFFF"/>
                          </a:solidFill>
                          <a:effectLst/>
                        </a:rPr>
                        <a:t>Unprotected_Spring</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unprotected springs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940608656"/>
                  </a:ext>
                </a:extLst>
              </a:tr>
              <a:tr h="386927">
                <a:tc>
                  <a:txBody>
                    <a:bodyPr/>
                    <a:lstStyle/>
                    <a:p>
                      <a:pPr>
                        <a:buNone/>
                      </a:pPr>
                      <a:r>
                        <a:rPr lang="en-US" sz="1500">
                          <a:solidFill>
                            <a:srgbClr val="FFFFFF"/>
                          </a:solidFill>
                          <a:effectLst/>
                        </a:rPr>
                        <a:t>Untreated_Surface_Water</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untreated surface water sources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14790043"/>
                  </a:ext>
                </a:extLst>
              </a:tr>
              <a:tr h="503008">
                <a:tc>
                  <a:txBody>
                    <a:bodyPr/>
                    <a:lstStyle/>
                    <a:p>
                      <a:pPr>
                        <a:buNone/>
                      </a:pPr>
                      <a:r>
                        <a:rPr lang="en-US" sz="1500" dirty="0" err="1">
                          <a:solidFill>
                            <a:srgbClr val="FFFFFF"/>
                          </a:solidFill>
                          <a:effectLst/>
                        </a:rPr>
                        <a:t>Average_Nighttime_mean</a:t>
                      </a:r>
                      <a:endParaRPr lang="en-US" sz="1500" dirty="0">
                        <a:solidFill>
                          <a:srgbClr val="FFFFFF"/>
                        </a:solidFill>
                        <a:effectLst/>
                      </a:endParaRP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Proxy for energy access (average night-time light intensity)</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403973242"/>
                  </a:ext>
                </a:extLst>
              </a:tr>
              <a:tr h="270851">
                <a:tc>
                  <a:txBody>
                    <a:bodyPr/>
                    <a:lstStyle/>
                    <a:p>
                      <a:pPr>
                        <a:buNone/>
                      </a:pPr>
                      <a:r>
                        <a:rPr lang="en-US" sz="1500">
                          <a:solidFill>
                            <a:srgbClr val="FFFFFF"/>
                          </a:solidFill>
                          <a:effectLst/>
                        </a:rPr>
                        <a:t>AREA</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Total area of LGA (e.g., in sq. km)</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384898131"/>
                  </a:ext>
                </a:extLst>
              </a:tr>
              <a:tr h="270851">
                <a:tc>
                  <a:txBody>
                    <a:bodyPr/>
                    <a:lstStyle/>
                    <a:p>
                      <a:pPr>
                        <a:buNone/>
                      </a:pPr>
                      <a:r>
                        <a:rPr lang="en-US" sz="1500">
                          <a:solidFill>
                            <a:srgbClr val="FFFFFF"/>
                          </a:solidFill>
                          <a:effectLst/>
                        </a:rPr>
                        <a:t>Latitude</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Latitude coordinate of LGA centroid</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227080735"/>
                  </a:ext>
                </a:extLst>
              </a:tr>
              <a:tr h="386927">
                <a:tc>
                  <a:txBody>
                    <a:bodyPr/>
                    <a:lstStyle/>
                    <a:p>
                      <a:pPr>
                        <a:buNone/>
                      </a:pPr>
                      <a:r>
                        <a:rPr lang="en-US" sz="1500">
                          <a:solidFill>
                            <a:srgbClr val="FFFFFF"/>
                          </a:solidFill>
                          <a:effectLst/>
                        </a:rPr>
                        <a:t>Longitude</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Longitude coordinate of LGA centroid</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899666348"/>
                  </a:ext>
                </a:extLst>
              </a:tr>
              <a:tr h="270851">
                <a:tc>
                  <a:txBody>
                    <a:bodyPr/>
                    <a:lstStyle/>
                    <a:p>
                      <a:pPr>
                        <a:buNone/>
                      </a:pPr>
                      <a:r>
                        <a:rPr lang="en-US" sz="1500">
                          <a:solidFill>
                            <a:srgbClr val="FFFFFF"/>
                          </a:solidFill>
                          <a:effectLst/>
                        </a:rPr>
                        <a:t>PERIMETER</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Perimeter of the LGA boundary</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393687575"/>
                  </a:ext>
                </a:extLst>
              </a:tr>
              <a:tr h="270851">
                <a:tc>
                  <a:txBody>
                    <a:bodyPr/>
                    <a:lstStyle/>
                    <a:p>
                      <a:pPr>
                        <a:buNone/>
                      </a:pPr>
                      <a:r>
                        <a:rPr lang="en-US" sz="1500">
                          <a:solidFill>
                            <a:srgbClr val="FFFFFF"/>
                          </a:solidFill>
                          <a:effectLst/>
                        </a:rPr>
                        <a:t>Population</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Total population of the LGA</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266290721"/>
                  </a:ext>
                </a:extLst>
              </a:tr>
              <a:tr h="503008">
                <a:tc>
                  <a:txBody>
                    <a:bodyPr/>
                    <a:lstStyle/>
                    <a:p>
                      <a:pPr>
                        <a:buNone/>
                      </a:pPr>
                      <a:r>
                        <a:rPr lang="en-US" sz="1500" dirty="0" err="1">
                          <a:solidFill>
                            <a:srgbClr val="FFFFFF"/>
                          </a:solidFill>
                          <a:effectLst/>
                        </a:rPr>
                        <a:t>Distance_to_Center</a:t>
                      </a:r>
                      <a:endParaRPr lang="en-US" sz="1500" dirty="0">
                        <a:solidFill>
                          <a:srgbClr val="FFFFFF"/>
                        </a:solidFill>
                        <a:effectLst/>
                      </a:endParaRP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Distance from LGA centroid to its state centroid (in degrees)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654529495"/>
                  </a:ext>
                </a:extLst>
              </a:tr>
              <a:tr h="270851">
                <a:tc>
                  <a:txBody>
                    <a:bodyPr/>
                    <a:lstStyle/>
                    <a:p>
                      <a:pPr>
                        <a:buNone/>
                      </a:pPr>
                      <a:r>
                        <a:rPr lang="en-US" sz="1500">
                          <a:solidFill>
                            <a:srgbClr val="FFFFFF"/>
                          </a:solidFill>
                          <a:effectLst/>
                        </a:rPr>
                        <a:t>pop_density</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Population density (Population / AREA)</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639318342"/>
                  </a:ext>
                </a:extLst>
              </a:tr>
              <a:tr h="735164">
                <a:tc>
                  <a:txBody>
                    <a:bodyPr/>
                    <a:lstStyle/>
                    <a:p>
                      <a:pPr>
                        <a:buNone/>
                      </a:pPr>
                      <a:r>
                        <a:rPr lang="en-US" sz="1500">
                          <a:solidFill>
                            <a:srgbClr val="FFFFFF"/>
                          </a:solidFill>
                          <a:effectLst/>
                        </a:rPr>
                        <a:t>safe_water</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Count of safe water sources (Borehole, Tap, </a:t>
                      </a:r>
                      <a:r>
                        <a:rPr lang="en-US" sz="1500" dirty="0" err="1">
                          <a:solidFill>
                            <a:srgbClr val="FFFFFF"/>
                          </a:solidFill>
                          <a:effectLst/>
                        </a:rPr>
                        <a:t>Overhead_Tank</a:t>
                      </a:r>
                      <a:r>
                        <a:rPr lang="en-US" sz="1500" dirty="0">
                          <a:solidFill>
                            <a:srgbClr val="FFFFFF"/>
                          </a:solidFill>
                          <a:effectLst/>
                        </a:rPr>
                        <a:t>, </a:t>
                      </a:r>
                      <a:r>
                        <a:rPr lang="en-US" sz="1500" dirty="0" err="1">
                          <a:solidFill>
                            <a:srgbClr val="FFFFFF"/>
                          </a:solidFill>
                          <a:effectLst/>
                        </a:rPr>
                        <a:t>Rainwater_Harvesting_System</a:t>
                      </a:r>
                      <a:r>
                        <a:rPr lang="en-US" sz="1500" dirty="0">
                          <a:solidFill>
                            <a:srgbClr val="FFFFFF"/>
                          </a:solidFill>
                          <a:effectLst/>
                        </a:rPr>
                        <a:t>)</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778977475"/>
                  </a:ext>
                </a:extLst>
              </a:tr>
              <a:tr h="851242">
                <a:tc>
                  <a:txBody>
                    <a:bodyPr/>
                    <a:lstStyle/>
                    <a:p>
                      <a:pPr>
                        <a:buNone/>
                      </a:pPr>
                      <a:r>
                        <a:rPr lang="en-US" sz="1500">
                          <a:solidFill>
                            <a:srgbClr val="FFFFFF"/>
                          </a:solidFill>
                          <a:effectLst/>
                        </a:rPr>
                        <a:t>unsafe_water</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unsafe water sources (Unimproved sources, unprotected spring, untreated surface water)</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498587518"/>
                  </a:ext>
                </a:extLst>
              </a:tr>
              <a:tr h="386927">
                <a:tc>
                  <a:txBody>
                    <a:bodyPr/>
                    <a:lstStyle/>
                    <a:p>
                      <a:pPr>
                        <a:buNone/>
                      </a:pPr>
                      <a:r>
                        <a:rPr lang="en-US" sz="1500">
                          <a:solidFill>
                            <a:srgbClr val="FFFFFF"/>
                          </a:solidFill>
                          <a:effectLst/>
                        </a:rPr>
                        <a:t>safe_ratio</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Proportion of population with access to safe water</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575432050"/>
                  </a:ext>
                </a:extLst>
              </a:tr>
              <a:tr h="317088">
                <a:tc>
                  <a:txBody>
                    <a:bodyPr/>
                    <a:lstStyle/>
                    <a:p>
                      <a:pPr>
                        <a:buNone/>
                      </a:pPr>
                      <a:r>
                        <a:rPr lang="en-US" sz="1500">
                          <a:solidFill>
                            <a:srgbClr val="FFFFFF"/>
                          </a:solidFill>
                          <a:effectLst/>
                        </a:rPr>
                        <a:t>unsafe_ratio</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Proportion of population relying on unsafe water</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855637094"/>
                  </a:ext>
                </a:extLst>
              </a:tr>
              <a:tr h="270851">
                <a:tc>
                  <a:txBody>
                    <a:bodyPr/>
                    <a:lstStyle/>
                    <a:p>
                      <a:pPr>
                        <a:buNone/>
                      </a:pPr>
                      <a:r>
                        <a:rPr lang="en-US" sz="1500">
                          <a:solidFill>
                            <a:srgbClr val="FFFFFF"/>
                          </a:solidFill>
                          <a:effectLst/>
                        </a:rPr>
                        <a:t>water_diversity</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Number of distinct water sources (&gt;0)</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316908952"/>
                  </a:ext>
                </a:extLst>
              </a:tr>
              <a:tr h="503008">
                <a:tc>
                  <a:txBody>
                    <a:bodyPr/>
                    <a:lstStyle/>
                    <a:p>
                      <a:pPr>
                        <a:buNone/>
                      </a:pPr>
                      <a:r>
                        <a:rPr lang="en-US" sz="1500">
                          <a:solidFill>
                            <a:srgbClr val="FFFFFF"/>
                          </a:solidFill>
                          <a:effectLst/>
                        </a:rPr>
                        <a:t>climate_stress</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Proxy for climate stress: nighttime light / population density</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433259037"/>
                  </a:ext>
                </a:extLst>
              </a:tr>
              <a:tr h="503008">
                <a:tc>
                  <a:txBody>
                    <a:bodyPr/>
                    <a:lstStyle/>
                    <a:p>
                      <a:pPr>
                        <a:buNone/>
                      </a:pPr>
                      <a:r>
                        <a:rPr lang="en-US" sz="1500">
                          <a:solidFill>
                            <a:srgbClr val="FFFFFF"/>
                          </a:solidFill>
                          <a:effectLst/>
                        </a:rPr>
                        <a:t>accessibility</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Proxy for accessibility: distance to center normalized by area</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50649798"/>
                  </a:ext>
                </a:extLst>
              </a:tr>
              <a:tr h="503008">
                <a:tc>
                  <a:txBody>
                    <a:bodyPr/>
                    <a:lstStyle/>
                    <a:p>
                      <a:pPr>
                        <a:buNone/>
                      </a:pPr>
                      <a:r>
                        <a:rPr lang="en-US" sz="1500">
                          <a:solidFill>
                            <a:srgbClr val="FFFFFF"/>
                          </a:solidFill>
                          <a:effectLst/>
                        </a:rPr>
                        <a:t>compactness</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a:solidFill>
                            <a:srgbClr val="FFFFFF"/>
                          </a:solidFill>
                          <a:effectLst/>
                        </a:rPr>
                        <a:t>Shape compactness metric: (PERIMETER² / AREA)</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dirty="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047622140"/>
                  </a:ext>
                </a:extLst>
              </a:tr>
            </a:tbl>
          </a:graphicData>
        </a:graphic>
      </p:graphicFrame>
      <p:graphicFrame>
        <p:nvGraphicFramePr>
          <p:cNvPr id="14" name="Table 13">
            <a:extLst>
              <a:ext uri="{FF2B5EF4-FFF2-40B4-BE49-F238E27FC236}">
                <a16:creationId xmlns:a16="http://schemas.microsoft.com/office/drawing/2014/main" id="{2AF19BCA-1794-7335-0C9A-18DF7E3ACB3E}"/>
              </a:ext>
            </a:extLst>
          </p:cNvPr>
          <p:cNvGraphicFramePr>
            <a:graphicFrameLocks noGrp="1"/>
          </p:cNvGraphicFramePr>
          <p:nvPr>
            <p:extLst>
              <p:ext uri="{D42A27DB-BD31-4B8C-83A1-F6EECF244321}">
                <p14:modId xmlns:p14="http://schemas.microsoft.com/office/powerpoint/2010/main" val="269200083"/>
              </p:ext>
            </p:extLst>
          </p:nvPr>
        </p:nvGraphicFramePr>
        <p:xfrm>
          <a:off x="231625" y="7200900"/>
          <a:ext cx="8074175" cy="2973176"/>
        </p:xfrm>
        <a:graphic>
          <a:graphicData uri="http://schemas.openxmlformats.org/drawingml/2006/table">
            <a:tbl>
              <a:tblPr/>
              <a:tblGrid>
                <a:gridCol w="1478711">
                  <a:extLst>
                    <a:ext uri="{9D8B030D-6E8A-4147-A177-3AD203B41FA5}">
                      <a16:colId xmlns:a16="http://schemas.microsoft.com/office/drawing/2014/main" val="2487113695"/>
                    </a:ext>
                  </a:extLst>
                </a:gridCol>
                <a:gridCol w="3450325">
                  <a:extLst>
                    <a:ext uri="{9D8B030D-6E8A-4147-A177-3AD203B41FA5}">
                      <a16:colId xmlns:a16="http://schemas.microsoft.com/office/drawing/2014/main" val="3774912692"/>
                    </a:ext>
                  </a:extLst>
                </a:gridCol>
                <a:gridCol w="1877684">
                  <a:extLst>
                    <a:ext uri="{9D8B030D-6E8A-4147-A177-3AD203B41FA5}">
                      <a16:colId xmlns:a16="http://schemas.microsoft.com/office/drawing/2014/main" val="229863591"/>
                    </a:ext>
                  </a:extLst>
                </a:gridCol>
                <a:gridCol w="1267455">
                  <a:extLst>
                    <a:ext uri="{9D8B030D-6E8A-4147-A177-3AD203B41FA5}">
                      <a16:colId xmlns:a16="http://schemas.microsoft.com/office/drawing/2014/main" val="819924776"/>
                    </a:ext>
                  </a:extLst>
                </a:gridCol>
              </a:tblGrid>
              <a:tr h="235834">
                <a:tc>
                  <a:txBody>
                    <a:bodyPr/>
                    <a:lstStyle/>
                    <a:p>
                      <a:pPr>
                        <a:buNone/>
                      </a:pPr>
                      <a:r>
                        <a:rPr lang="en-US" sz="1500" b="1">
                          <a:solidFill>
                            <a:srgbClr val="FFFFFF"/>
                          </a:solidFill>
                          <a:effectLst/>
                        </a:rPr>
                        <a:t>Feature</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dirty="0">
                          <a:solidFill>
                            <a:srgbClr val="FFFFFF"/>
                          </a:solidFill>
                          <a:effectLst/>
                        </a:rPr>
                        <a:t>Description</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a:solidFill>
                            <a:srgbClr val="FFFFFF"/>
                          </a:solidFill>
                          <a:effectLst/>
                        </a:rPr>
                        <a:t>Data Type</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a:solidFill>
                            <a:srgbClr val="FFFFFF"/>
                          </a:solidFill>
                          <a:effectLst/>
                        </a:rPr>
                        <a:t>Feature Type</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666154311"/>
                  </a:ext>
                </a:extLst>
              </a:tr>
              <a:tr h="412710">
                <a:tc>
                  <a:txBody>
                    <a:bodyPr/>
                    <a:lstStyle/>
                    <a:p>
                      <a:pPr>
                        <a:buNone/>
                      </a:pPr>
                      <a:r>
                        <a:rPr lang="en-US" sz="1500" dirty="0">
                          <a:solidFill>
                            <a:srgbClr val="FFFFFF"/>
                          </a:solidFill>
                          <a:effectLst/>
                        </a:rPr>
                        <a:t>LGA</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Name of the Local Government Area</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Categorical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4225415337"/>
                  </a:ext>
                </a:extLst>
              </a:tr>
              <a:tr h="412710">
                <a:tc>
                  <a:txBody>
                    <a:bodyPr/>
                    <a:lstStyle/>
                    <a:p>
                      <a:pPr>
                        <a:buNone/>
                      </a:pPr>
                      <a:r>
                        <a:rPr lang="en-US" sz="1500">
                          <a:solidFill>
                            <a:srgbClr val="FFFFFF"/>
                          </a:solidFill>
                          <a:effectLst/>
                        </a:rPr>
                        <a:t>STATE</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Name of the state or region</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Categorical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752335501"/>
                  </a:ext>
                </a:extLst>
              </a:tr>
              <a:tr h="412710">
                <a:tc>
                  <a:txBody>
                    <a:bodyPr/>
                    <a:lstStyle/>
                    <a:p>
                      <a:pPr>
                        <a:buNone/>
                      </a:pPr>
                      <a:r>
                        <a:rPr lang="en-US" sz="1500" dirty="0">
                          <a:solidFill>
                            <a:srgbClr val="FFFFFF"/>
                          </a:solidFill>
                          <a:effectLst/>
                        </a:rPr>
                        <a:t>Borehole</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boreholes available</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732099777"/>
                  </a:ext>
                </a:extLst>
              </a:tr>
              <a:tr h="589586">
                <a:tc>
                  <a:txBody>
                    <a:bodyPr/>
                    <a:lstStyle/>
                    <a:p>
                      <a:pPr>
                        <a:buNone/>
                      </a:pPr>
                      <a:r>
                        <a:rPr lang="en-US" sz="1500" dirty="0" err="1">
                          <a:solidFill>
                            <a:srgbClr val="FFFFFF"/>
                          </a:solidFill>
                          <a:effectLst/>
                        </a:rPr>
                        <a:t>Don't_Know</a:t>
                      </a:r>
                      <a:endParaRPr lang="en-US" sz="1500" dirty="0">
                        <a:solidFill>
                          <a:srgbClr val="FFFFFF"/>
                        </a:solidFill>
                        <a:effectLst/>
                      </a:endParaRP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Count of unknown or unreported water sources</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111791013"/>
                  </a:ext>
                </a:extLst>
              </a:tr>
              <a:tr h="412710">
                <a:tc>
                  <a:txBody>
                    <a:bodyPr/>
                    <a:lstStyle/>
                    <a:p>
                      <a:pPr>
                        <a:buNone/>
                      </a:pPr>
                      <a:r>
                        <a:rPr lang="en-US" sz="1500">
                          <a:solidFill>
                            <a:srgbClr val="FFFFFF"/>
                          </a:solidFill>
                          <a:effectLst/>
                        </a:rPr>
                        <a:t>Handpump</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handpumps present</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325687279"/>
                  </a:ext>
                </a:extLst>
              </a:tr>
              <a:tr h="412710">
                <a:tc>
                  <a:txBody>
                    <a:bodyPr/>
                    <a:lstStyle/>
                    <a:p>
                      <a:pPr>
                        <a:buNone/>
                      </a:pPr>
                      <a:r>
                        <a:rPr lang="en-US" sz="1500">
                          <a:solidFill>
                            <a:srgbClr val="FFFFFF"/>
                          </a:solidFill>
                          <a:effectLst/>
                        </a:rPr>
                        <a:t>Overhead_Tank</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a:solidFill>
                            <a:srgbClr val="FFFFFF"/>
                          </a:solidFill>
                          <a:effectLst/>
                        </a:rPr>
                        <a:t>Count of overhead water storage tanks</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dirty="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540476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EC2DA6-0C06-EC2D-9B49-A3310B68E4B1}"/>
              </a:ext>
            </a:extLst>
          </p:cNvPr>
          <p:cNvSpPr/>
          <p:nvPr/>
        </p:nvSpPr>
        <p:spPr>
          <a:xfrm>
            <a:off x="228600" y="2498324"/>
            <a:ext cx="2988750" cy="7217175"/>
          </a:xfrm>
          <a:prstGeom prst="rect">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EB254795-036F-2343-CC7C-BB2E366BA852}"/>
              </a:ext>
            </a:extLst>
          </p:cNvPr>
          <p:cNvSpPr/>
          <p:nvPr/>
        </p:nvSpPr>
        <p:spPr>
          <a:xfrm>
            <a:off x="838201" y="2552700"/>
            <a:ext cx="10744199" cy="7162800"/>
          </a:xfrm>
          <a:custGeom>
            <a:avLst/>
            <a:gdLst/>
            <a:ahLst/>
            <a:cxnLst/>
            <a:rect l="l" t="t" r="r" b="b"/>
            <a:pathLst>
              <a:path w="1307584" h="659454">
                <a:moveTo>
                  <a:pt x="1104384" y="0"/>
                </a:moveTo>
                <a:lnTo>
                  <a:pt x="0" y="0"/>
                </a:lnTo>
                <a:lnTo>
                  <a:pt x="203200" y="659454"/>
                </a:lnTo>
                <a:lnTo>
                  <a:pt x="1307584" y="659454"/>
                </a:lnTo>
                <a:lnTo>
                  <a:pt x="1104384" y="0"/>
                </a:lnTo>
                <a:close/>
              </a:path>
            </a:pathLst>
          </a:custGeom>
          <a:solidFill>
            <a:srgbClr val="68C5FA"/>
          </a:solidFill>
        </p:spPr>
        <p:txBody>
          <a:bodyPr/>
          <a:lstStyle/>
          <a:p>
            <a:endParaRPr lang="en-US" dirty="0"/>
          </a:p>
        </p:txBody>
      </p:sp>
      <p:sp>
        <p:nvSpPr>
          <p:cNvPr id="2" name="TextBox 2"/>
          <p:cNvSpPr txBox="1"/>
          <p:nvPr/>
        </p:nvSpPr>
        <p:spPr>
          <a:xfrm>
            <a:off x="4270976" y="870535"/>
            <a:ext cx="10359003" cy="1098550"/>
          </a:xfrm>
          <a:prstGeom prst="rect">
            <a:avLst/>
          </a:prstGeom>
        </p:spPr>
        <p:txBody>
          <a:bodyPr lIns="0" tIns="0" rIns="0" bIns="0" rtlCol="0" anchor="t">
            <a:spAutoFit/>
          </a:bodyPr>
          <a:lstStyle/>
          <a:p>
            <a:pPr algn="l">
              <a:lnSpc>
                <a:spcPts val="8749"/>
              </a:lnSpc>
            </a:pPr>
            <a:r>
              <a:rPr lang="en-US" sz="6999" b="1" spc="-174">
                <a:solidFill>
                  <a:srgbClr val="6FC5F6"/>
                </a:solidFill>
                <a:latin typeface="Gotham Heavy"/>
                <a:ea typeface="Gotham Heavy"/>
                <a:cs typeface="Gotham Heavy"/>
                <a:sym typeface="Gotham Heavy"/>
              </a:rPr>
              <a:t>DATA </a:t>
            </a:r>
            <a:r>
              <a:rPr lang="en-US" sz="6999" b="1" spc="-174">
                <a:solidFill>
                  <a:srgbClr val="FFFFFF"/>
                </a:solidFill>
                <a:latin typeface="Gotham Heavy"/>
                <a:ea typeface="Gotham Heavy"/>
                <a:cs typeface="Gotham Heavy"/>
                <a:sym typeface="Gotham Heavy"/>
              </a:rPr>
              <a:t>PREPROCESSING</a:t>
            </a:r>
          </a:p>
        </p:txBody>
      </p:sp>
      <p:grpSp>
        <p:nvGrpSpPr>
          <p:cNvPr id="3" name="Group 3"/>
          <p:cNvGrpSpPr/>
          <p:nvPr/>
        </p:nvGrpSpPr>
        <p:grpSpPr>
          <a:xfrm>
            <a:off x="10591800" y="3390900"/>
            <a:ext cx="7411855" cy="5105400"/>
            <a:chOff x="0" y="0"/>
            <a:chExt cx="1269644" cy="653098"/>
          </a:xfrm>
        </p:grpSpPr>
        <p:sp>
          <p:nvSpPr>
            <p:cNvPr id="4" name="Freeform 4"/>
            <p:cNvSpPr/>
            <p:nvPr/>
          </p:nvSpPr>
          <p:spPr>
            <a:xfrm>
              <a:off x="0" y="0"/>
              <a:ext cx="1269644" cy="653098"/>
            </a:xfrm>
            <a:custGeom>
              <a:avLst/>
              <a:gdLst/>
              <a:ahLst/>
              <a:cxnLst/>
              <a:rect l="l" t="t" r="r" b="b"/>
              <a:pathLst>
                <a:path w="1269644" h="653098">
                  <a:moveTo>
                    <a:pt x="1066444" y="0"/>
                  </a:moveTo>
                  <a:lnTo>
                    <a:pt x="0" y="0"/>
                  </a:lnTo>
                  <a:lnTo>
                    <a:pt x="203200" y="653098"/>
                  </a:lnTo>
                  <a:lnTo>
                    <a:pt x="1269644" y="653098"/>
                  </a:lnTo>
                  <a:lnTo>
                    <a:pt x="1066444" y="0"/>
                  </a:lnTo>
                  <a:close/>
                </a:path>
              </a:pathLst>
            </a:custGeom>
            <a:blipFill>
              <a:blip r:embed="rId3"/>
              <a:stretch>
                <a:fillRect t="-14882" b="-14882"/>
              </a:stretch>
            </a:blipFill>
            <a:ln w="238125" cap="sq">
              <a:solidFill>
                <a:srgbClr val="6FC5F6"/>
              </a:solidFill>
              <a:prstDash val="solid"/>
              <a:miter/>
            </a:ln>
          </p:spPr>
          <p:txBody>
            <a:bodyPr/>
            <a:lstStyle/>
            <a:p>
              <a:endParaRPr lang="en-US"/>
            </a:p>
          </p:txBody>
        </p:sp>
      </p:grpSp>
      <p:sp>
        <p:nvSpPr>
          <p:cNvPr id="5" name="Freeform 5"/>
          <p:cNvSpPr/>
          <p:nvPr/>
        </p:nvSpPr>
        <p:spPr>
          <a:xfrm flipH="1" flipV="1">
            <a:off x="-1" y="623257"/>
            <a:ext cx="2949860" cy="1412503"/>
          </a:xfrm>
          <a:custGeom>
            <a:avLst/>
            <a:gdLst/>
            <a:ahLst/>
            <a:cxnLst/>
            <a:rect l="l" t="t" r="r" b="b"/>
            <a:pathLst>
              <a:path w="4232219" h="1412503">
                <a:moveTo>
                  <a:pt x="4232219" y="1412503"/>
                </a:moveTo>
                <a:lnTo>
                  <a:pt x="0" y="1412503"/>
                </a:lnTo>
                <a:lnTo>
                  <a:pt x="0" y="0"/>
                </a:lnTo>
                <a:lnTo>
                  <a:pt x="4232219" y="0"/>
                </a:lnTo>
                <a:lnTo>
                  <a:pt x="4232219" y="1412503"/>
                </a:lnTo>
                <a:close/>
              </a:path>
            </a:pathLst>
          </a:custGeom>
          <a:blipFill>
            <a:blip r:embed="rId4">
              <a:extLst>
                <a:ext uri="{96DAC541-7B7A-43D3-8B79-37D633B846F1}">
                  <asvg:svgBlip xmlns:asvg="http://schemas.microsoft.com/office/drawing/2016/SVG/main" r:embed="rId5"/>
                </a:ext>
              </a:extLst>
            </a:blip>
            <a:stretch>
              <a:fillRect r="-43472"/>
            </a:stretch>
          </a:blipFill>
        </p:spPr>
        <p:txBody>
          <a:bodyPr/>
          <a:lstStyle/>
          <a:p>
            <a:endParaRPr lang="en-US"/>
          </a:p>
        </p:txBody>
      </p:sp>
      <p:sp>
        <p:nvSpPr>
          <p:cNvPr id="9" name="TextBox 9"/>
          <p:cNvSpPr txBox="1"/>
          <p:nvPr/>
        </p:nvSpPr>
        <p:spPr>
          <a:xfrm>
            <a:off x="501673" y="2705100"/>
            <a:ext cx="9709127" cy="6731715"/>
          </a:xfrm>
          <a:prstGeom prst="rect">
            <a:avLst/>
          </a:prstGeom>
        </p:spPr>
        <p:txBody>
          <a:bodyPr wrap="square" lIns="0" tIns="0" rIns="0" bIns="0" rtlCol="0" anchor="t">
            <a:spAutoFit/>
          </a:bodyPr>
          <a:lstStyle/>
          <a:p>
            <a:pPr algn="l">
              <a:lnSpc>
                <a:spcPts val="3080"/>
              </a:lnSpc>
            </a:pPr>
            <a:r>
              <a:rPr lang="en-US" sz="2200" b="1" dirty="0">
                <a:solidFill>
                  <a:srgbClr val="012157"/>
                </a:solidFill>
                <a:latin typeface="Open Sans Bold"/>
                <a:ea typeface="Open Sans Bold"/>
                <a:cs typeface="Open Sans Bold"/>
                <a:sym typeface="Open Sans Bold"/>
              </a:rPr>
              <a:t>Steps Taken:</a:t>
            </a:r>
          </a:p>
          <a:p>
            <a:pPr marL="474984" lvl="1" indent="-237492" algn="l">
              <a:lnSpc>
                <a:spcPts val="3080"/>
              </a:lnSpc>
              <a:buAutoNum type="arabicPeriod"/>
            </a:pPr>
            <a:r>
              <a:rPr lang="en-US" sz="2200" dirty="0">
                <a:solidFill>
                  <a:srgbClr val="012157"/>
                </a:solidFill>
                <a:latin typeface="Open Sans"/>
                <a:ea typeface="Open Sans"/>
                <a:cs typeface="Open Sans"/>
                <a:sym typeface="Open Sans"/>
              </a:rPr>
              <a:t>Column Cleaning: Dropped irrelevant identifiers and empty columns; standardized column names.</a:t>
            </a:r>
          </a:p>
          <a:p>
            <a:pPr marL="474984" lvl="1" indent="-237492" algn="l">
              <a:lnSpc>
                <a:spcPts val="3080"/>
              </a:lnSpc>
              <a:buAutoNum type="arabicPeriod"/>
            </a:pPr>
            <a:r>
              <a:rPr lang="en-US" sz="2200" dirty="0">
                <a:solidFill>
                  <a:srgbClr val="012157"/>
                </a:solidFill>
                <a:latin typeface="Open Sans"/>
                <a:ea typeface="Open Sans"/>
                <a:cs typeface="Open Sans"/>
                <a:sym typeface="Open Sans"/>
              </a:rPr>
              <a:t>Duplicate Handling: Verified and removed duplicates (none found).</a:t>
            </a:r>
          </a:p>
          <a:p>
            <a:pPr marL="474984" lvl="1" indent="-237492" algn="l">
              <a:lnSpc>
                <a:spcPts val="3080"/>
              </a:lnSpc>
              <a:buAutoNum type="arabicPeriod"/>
            </a:pPr>
            <a:r>
              <a:rPr lang="en-US" sz="2200" dirty="0">
                <a:solidFill>
                  <a:srgbClr val="012157"/>
                </a:solidFill>
                <a:latin typeface="Open Sans"/>
                <a:ea typeface="Open Sans"/>
                <a:cs typeface="Open Sans"/>
                <a:sym typeface="Open Sans"/>
              </a:rPr>
              <a:t>Outlier Treatment: Applied </a:t>
            </a:r>
            <a:r>
              <a:rPr lang="en-US" sz="2200" dirty="0" err="1">
                <a:solidFill>
                  <a:srgbClr val="012157"/>
                </a:solidFill>
                <a:latin typeface="Open Sans"/>
                <a:ea typeface="Open Sans"/>
                <a:cs typeface="Open Sans"/>
                <a:sym typeface="Open Sans"/>
              </a:rPr>
              <a:t>Winsorization</a:t>
            </a:r>
            <a:r>
              <a:rPr lang="en-US" sz="2200" dirty="0">
                <a:solidFill>
                  <a:srgbClr val="012157"/>
                </a:solidFill>
                <a:latin typeface="Open Sans"/>
                <a:ea typeface="Open Sans"/>
                <a:cs typeface="Open Sans"/>
                <a:sym typeface="Open Sans"/>
              </a:rPr>
              <a:t> (10% lower/upper) on numerical features to cap extreme values while retaining all records.</a:t>
            </a:r>
          </a:p>
          <a:p>
            <a:pPr marL="474984" lvl="1" indent="-237492" algn="l">
              <a:lnSpc>
                <a:spcPts val="3080"/>
              </a:lnSpc>
              <a:buAutoNum type="arabicPeriod"/>
            </a:pPr>
            <a:r>
              <a:rPr lang="en-US" sz="2200" dirty="0" err="1">
                <a:solidFill>
                  <a:srgbClr val="012157"/>
                </a:solidFill>
                <a:latin typeface="Open Sans"/>
                <a:ea typeface="Open Sans"/>
                <a:cs typeface="Open Sans"/>
                <a:sym typeface="Open Sans"/>
              </a:rPr>
              <a:t>GeoDataFrame</a:t>
            </a:r>
            <a:r>
              <a:rPr lang="en-US" sz="2200" dirty="0">
                <a:solidFill>
                  <a:srgbClr val="012157"/>
                </a:solidFill>
                <a:latin typeface="Open Sans"/>
                <a:ea typeface="Open Sans"/>
                <a:cs typeface="Open Sans"/>
                <a:sym typeface="Open Sans"/>
              </a:rPr>
              <a:t> Conversion: Transformed dataset into a </a:t>
            </a:r>
            <a:r>
              <a:rPr lang="en-US" sz="2200" dirty="0" err="1">
                <a:solidFill>
                  <a:srgbClr val="012157"/>
                </a:solidFill>
                <a:latin typeface="Open Sans"/>
                <a:ea typeface="Open Sans"/>
                <a:cs typeface="Open Sans"/>
                <a:sym typeface="Open Sans"/>
              </a:rPr>
              <a:t>GeoDataFrame</a:t>
            </a:r>
            <a:r>
              <a:rPr lang="en-US" sz="2200" dirty="0">
                <a:solidFill>
                  <a:srgbClr val="012157"/>
                </a:solidFill>
                <a:latin typeface="Open Sans"/>
                <a:ea typeface="Open Sans"/>
                <a:cs typeface="Open Sans"/>
                <a:sym typeface="Open Sans"/>
              </a:rPr>
              <a:t> for spatial analysis and distance-based feature engineering.</a:t>
            </a:r>
          </a:p>
          <a:p>
            <a:pPr marL="474984" lvl="1" indent="-237492" algn="l">
              <a:lnSpc>
                <a:spcPts val="3080"/>
              </a:lnSpc>
              <a:buAutoNum type="arabicPeriod"/>
            </a:pPr>
            <a:r>
              <a:rPr lang="en-US" sz="2200" dirty="0">
                <a:solidFill>
                  <a:srgbClr val="012157"/>
                </a:solidFill>
                <a:latin typeface="Open Sans"/>
                <a:ea typeface="Open Sans"/>
                <a:cs typeface="Open Sans"/>
                <a:sym typeface="Open Sans"/>
              </a:rPr>
              <a:t>Feature Engineering: Created new indicators such as:</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Population density (Population / Area)</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Safe vs. unsafe water ratios</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Water source diversity</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Climate stress (Nighttime mean / </a:t>
            </a:r>
            <a:r>
              <a:rPr lang="en-US" sz="2200" dirty="0" err="1">
                <a:solidFill>
                  <a:srgbClr val="012157"/>
                </a:solidFill>
                <a:latin typeface="Open Sans"/>
                <a:ea typeface="Open Sans"/>
                <a:cs typeface="Open Sans"/>
                <a:sym typeface="Open Sans"/>
              </a:rPr>
              <a:t>pop_density</a:t>
            </a:r>
            <a:r>
              <a:rPr lang="en-US" sz="2200" dirty="0">
                <a:solidFill>
                  <a:srgbClr val="012157"/>
                </a:solidFill>
                <a:latin typeface="Open Sans"/>
                <a:ea typeface="Open Sans"/>
                <a:cs typeface="Open Sans"/>
                <a:sym typeface="Open Sans"/>
              </a:rPr>
              <a:t>)</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Accessibility (Distance to state centroid / Area)</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Compactness (Perimeter² / Area)</a:t>
            </a:r>
          </a:p>
          <a:p>
            <a:pPr algn="l">
              <a:lnSpc>
                <a:spcPts val="3080"/>
              </a:lnSpc>
            </a:pPr>
            <a:r>
              <a:rPr lang="en-US" sz="2200" dirty="0">
                <a:solidFill>
                  <a:srgbClr val="012157"/>
                </a:solidFill>
                <a:latin typeface="Open Sans"/>
                <a:ea typeface="Open Sans"/>
                <a:cs typeface="Open Sans"/>
                <a:sym typeface="Open Sans"/>
              </a:rPr>
              <a:t>Outcome: Clean, enriched, and spatially-aware dataset ready for exploratory analysis and modeling</a:t>
            </a:r>
          </a:p>
        </p:txBody>
      </p:sp>
      <p:sp>
        <p:nvSpPr>
          <p:cNvPr id="10" name="Freeform 10"/>
          <p:cNvSpPr/>
          <p:nvPr/>
        </p:nvSpPr>
        <p:spPr>
          <a:xfrm flipH="1">
            <a:off x="15299250" y="0"/>
            <a:ext cx="2988750" cy="2498325"/>
          </a:xfrm>
          <a:custGeom>
            <a:avLst/>
            <a:gdLst/>
            <a:ahLst/>
            <a:cxnLst/>
            <a:rect l="l" t="t" r="r" b="b"/>
            <a:pathLst>
              <a:path w="3182320" h="2665193">
                <a:moveTo>
                  <a:pt x="3182320" y="0"/>
                </a:moveTo>
                <a:lnTo>
                  <a:pt x="0" y="0"/>
                </a:lnTo>
                <a:lnTo>
                  <a:pt x="0" y="2665193"/>
                </a:lnTo>
                <a:lnTo>
                  <a:pt x="3182320" y="2665193"/>
                </a:lnTo>
                <a:lnTo>
                  <a:pt x="3182320" y="0"/>
                </a:lnTo>
                <a:close/>
              </a:path>
            </a:pathLst>
          </a:custGeom>
          <a:blipFill>
            <a:blip r:embed="rId6">
              <a:extLst>
                <a:ext uri="{96DAC541-7B7A-43D3-8B79-37D633B846F1}">
                  <asvg:svgBlip xmlns:asvg="http://schemas.microsoft.com/office/drawing/2016/SVG/main" r:embed="rId7"/>
                </a:ext>
              </a:extLst>
            </a:blip>
            <a:stretch>
              <a:fillRect l="-6477" t="-6679" b="1"/>
            </a:stretch>
          </a:blipFill>
        </p:spPr>
        <p:txBody>
          <a:bodyPr/>
          <a:lstStyle/>
          <a:p>
            <a:endParaRPr lang="en-US"/>
          </a:p>
        </p:txBody>
      </p:sp>
      <p:sp>
        <p:nvSpPr>
          <p:cNvPr id="18" name="Rectangle 17">
            <a:extLst>
              <a:ext uri="{FF2B5EF4-FFF2-40B4-BE49-F238E27FC236}">
                <a16:creationId xmlns:a16="http://schemas.microsoft.com/office/drawing/2014/main" id="{34F0AD9E-7A92-061A-4D93-A97CE910552D}"/>
              </a:ext>
            </a:extLst>
          </p:cNvPr>
          <p:cNvSpPr/>
          <p:nvPr/>
        </p:nvSpPr>
        <p:spPr>
          <a:xfrm>
            <a:off x="76200" y="2171700"/>
            <a:ext cx="10896600" cy="371475"/>
          </a:xfrm>
          <a:prstGeom prst="rect">
            <a:avLst/>
          </a:prstGeom>
          <a:solidFill>
            <a:srgbClr val="012157"/>
          </a:solidFill>
          <a:ln>
            <a:solidFill>
              <a:srgbClr val="0121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588BED9-D27A-B2DD-C417-A6CFAB909862}"/>
              </a:ext>
            </a:extLst>
          </p:cNvPr>
          <p:cNvSpPr/>
          <p:nvPr/>
        </p:nvSpPr>
        <p:spPr>
          <a:xfrm>
            <a:off x="152400" y="9648825"/>
            <a:ext cx="11887200" cy="371475"/>
          </a:xfrm>
          <a:prstGeom prst="rect">
            <a:avLst/>
          </a:prstGeom>
          <a:solidFill>
            <a:srgbClr val="012157"/>
          </a:solidFill>
          <a:ln>
            <a:solidFill>
              <a:srgbClr val="0121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0"/>
            <a:ext cx="2396028" cy="1929755"/>
          </a:xfrm>
          <a:custGeom>
            <a:avLst/>
            <a:gdLst/>
            <a:ahLst/>
            <a:cxnLst/>
            <a:rect l="l" t="t" r="r" b="b"/>
            <a:pathLst>
              <a:path w="2457893" h="2058485">
                <a:moveTo>
                  <a:pt x="0" y="0"/>
                </a:moveTo>
                <a:lnTo>
                  <a:pt x="2457893" y="0"/>
                </a:lnTo>
                <a:lnTo>
                  <a:pt x="2457893" y="2058485"/>
                </a:lnTo>
                <a:lnTo>
                  <a:pt x="0" y="2058485"/>
                </a:lnTo>
                <a:lnTo>
                  <a:pt x="0" y="0"/>
                </a:lnTo>
                <a:close/>
              </a:path>
            </a:pathLst>
          </a:custGeom>
          <a:blipFill>
            <a:blip r:embed="rId2">
              <a:extLst>
                <a:ext uri="{96DAC541-7B7A-43D3-8B79-37D633B846F1}">
                  <asvg:svgBlip xmlns:asvg="http://schemas.microsoft.com/office/drawing/2016/SVG/main" r:embed="rId3"/>
                </a:ext>
              </a:extLst>
            </a:blip>
            <a:stretch>
              <a:fillRect l="-2582" t="-6670" b="-1"/>
            </a:stretch>
          </a:blipFill>
        </p:spPr>
        <p:txBody>
          <a:bodyPr/>
          <a:lstStyle/>
          <a:p>
            <a:endParaRPr lang="en-US"/>
          </a:p>
        </p:txBody>
      </p:sp>
      <p:sp>
        <p:nvSpPr>
          <p:cNvPr id="3" name="Freeform 3"/>
          <p:cNvSpPr/>
          <p:nvPr/>
        </p:nvSpPr>
        <p:spPr>
          <a:xfrm>
            <a:off x="11117577" y="1369180"/>
            <a:ext cx="6863964" cy="8662706"/>
          </a:xfrm>
          <a:custGeom>
            <a:avLst/>
            <a:gdLst/>
            <a:ahLst/>
            <a:cxnLst/>
            <a:rect l="l" t="t" r="r" b="b"/>
            <a:pathLst>
              <a:path w="6863964" h="8662706">
                <a:moveTo>
                  <a:pt x="0" y="0"/>
                </a:moveTo>
                <a:lnTo>
                  <a:pt x="6863964" y="0"/>
                </a:lnTo>
                <a:lnTo>
                  <a:pt x="6863964" y="8662706"/>
                </a:lnTo>
                <a:lnTo>
                  <a:pt x="0" y="8662706"/>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2027919" y="248405"/>
            <a:ext cx="15953622" cy="1025525"/>
          </a:xfrm>
          <a:prstGeom prst="rect">
            <a:avLst/>
          </a:prstGeom>
        </p:spPr>
        <p:txBody>
          <a:bodyPr lIns="0" tIns="0" rIns="0" bIns="0" rtlCol="0" anchor="t">
            <a:spAutoFit/>
          </a:bodyPr>
          <a:lstStyle/>
          <a:p>
            <a:pPr algn="ctr">
              <a:lnSpc>
                <a:spcPts val="8125"/>
              </a:lnSpc>
            </a:pPr>
            <a:r>
              <a:rPr lang="en-US" sz="6500" b="1" spc="-162">
                <a:solidFill>
                  <a:srgbClr val="6FC5F6"/>
                </a:solidFill>
                <a:latin typeface="Gotham Bold"/>
                <a:ea typeface="Gotham Bold"/>
                <a:cs typeface="Gotham Bold"/>
                <a:sym typeface="Gotham Bold"/>
              </a:rPr>
              <a:t>EXPLORATORY DATA ANALYSIS</a:t>
            </a:r>
          </a:p>
        </p:txBody>
      </p:sp>
      <p:sp>
        <p:nvSpPr>
          <p:cNvPr id="5" name="TextBox 5"/>
          <p:cNvSpPr txBox="1"/>
          <p:nvPr/>
        </p:nvSpPr>
        <p:spPr>
          <a:xfrm>
            <a:off x="230482" y="2472846"/>
            <a:ext cx="10726909" cy="7004050"/>
          </a:xfrm>
          <a:prstGeom prst="rect">
            <a:avLst/>
          </a:prstGeom>
        </p:spPr>
        <p:txBody>
          <a:bodyPr lIns="0" tIns="0" rIns="0" bIns="0" rtlCol="0" anchor="t">
            <a:spAutoFit/>
          </a:bodyPr>
          <a:lstStyle/>
          <a:p>
            <a:pPr algn="l">
              <a:lnSpc>
                <a:spcPts val="3500"/>
              </a:lnSpc>
            </a:pPr>
            <a:r>
              <a:rPr lang="en-US" sz="2500" b="1">
                <a:solidFill>
                  <a:srgbClr val="FFFFFF"/>
                </a:solidFill>
                <a:latin typeface="Open Sans Bold"/>
                <a:ea typeface="Open Sans Bold"/>
                <a:cs typeface="Open Sans Bold"/>
                <a:sym typeface="Open Sans Bold"/>
              </a:rPr>
              <a:t>OUTLIER DETECTION FOR ORIGINAL FEATURES: Histogram Subplots</a:t>
            </a:r>
          </a:p>
          <a:p>
            <a:pPr algn="l">
              <a:lnSpc>
                <a:spcPts val="3500"/>
              </a:lnSpc>
            </a:pPr>
            <a:endParaRPr lang="en-US" sz="2500" b="1">
              <a:solidFill>
                <a:srgbClr val="FFFFFF"/>
              </a:solidFill>
              <a:latin typeface="Open Sans Bold"/>
              <a:ea typeface="Open Sans Bold"/>
              <a:cs typeface="Open Sans Bold"/>
              <a:sym typeface="Open Sans Bold"/>
            </a:endParaRPr>
          </a:p>
          <a:p>
            <a:pPr algn="l">
              <a:lnSpc>
                <a:spcPts val="3500"/>
              </a:lnSpc>
            </a:pPr>
            <a:r>
              <a:rPr lang="en-US" sz="2500">
                <a:solidFill>
                  <a:srgbClr val="68C5FA"/>
                </a:solidFill>
                <a:latin typeface="Open Sans"/>
                <a:ea typeface="Open Sans"/>
                <a:cs typeface="Open Sans"/>
                <a:sym typeface="Open Sans"/>
              </a:rPr>
              <a:t>The histogram subplots of the original numerical features reveal a range of distribution patterns indicative of potential outliers. Many features, such as "Don't Know," "Unimproved," "Unprotected Spring," and "Average_Nighttime_mean," exhibit heavy-tailed distributions, showing extreme values that could disproportionately influence the mean. Several variables exhibit multimodal distributions, indicating the presence of distinct subgroups within the data, while most features display varying degrees of skewness, highlighting asymmetry and potential data imbalance. Additionally, some features, like "Rainwater_Harvesting_System" and "Unimproved_Rainwater_Harvesting_System," have sparse data, which may reflect either low occurrence or collection gaps. Overall, these patterns indicate that a robust outlier handling method is necessary to accurately model the data and account for its complexities.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0"/>
            <a:ext cx="2396028" cy="1929755"/>
          </a:xfrm>
          <a:custGeom>
            <a:avLst/>
            <a:gdLst/>
            <a:ahLst/>
            <a:cxnLst/>
            <a:rect l="l" t="t" r="r" b="b"/>
            <a:pathLst>
              <a:path w="2457893" h="2058485">
                <a:moveTo>
                  <a:pt x="0" y="0"/>
                </a:moveTo>
                <a:lnTo>
                  <a:pt x="2457893" y="0"/>
                </a:lnTo>
                <a:lnTo>
                  <a:pt x="2457893" y="2058485"/>
                </a:lnTo>
                <a:lnTo>
                  <a:pt x="0" y="2058485"/>
                </a:lnTo>
                <a:lnTo>
                  <a:pt x="0" y="0"/>
                </a:lnTo>
                <a:close/>
              </a:path>
            </a:pathLst>
          </a:custGeom>
          <a:blipFill>
            <a:blip r:embed="rId2">
              <a:extLst>
                <a:ext uri="{96DAC541-7B7A-43D3-8B79-37D633B846F1}">
                  <asvg:svgBlip xmlns:asvg="http://schemas.microsoft.com/office/drawing/2016/SVG/main" r:embed="rId3"/>
                </a:ext>
              </a:extLst>
            </a:blip>
            <a:stretch>
              <a:fillRect l="-2582" t="-6670" b="-1"/>
            </a:stretch>
          </a:blipFill>
        </p:spPr>
        <p:txBody>
          <a:bodyPr/>
          <a:lstStyle/>
          <a:p>
            <a:endParaRPr lang="en-US"/>
          </a:p>
        </p:txBody>
      </p:sp>
      <p:sp>
        <p:nvSpPr>
          <p:cNvPr id="3" name="Freeform 3"/>
          <p:cNvSpPr/>
          <p:nvPr/>
        </p:nvSpPr>
        <p:spPr>
          <a:xfrm>
            <a:off x="12853726" y="5366522"/>
            <a:ext cx="5055072" cy="4213134"/>
          </a:xfrm>
          <a:custGeom>
            <a:avLst/>
            <a:gdLst/>
            <a:ahLst/>
            <a:cxnLst/>
            <a:rect l="l" t="t" r="r" b="b"/>
            <a:pathLst>
              <a:path w="5055072" h="4213134">
                <a:moveTo>
                  <a:pt x="0" y="0"/>
                </a:moveTo>
                <a:lnTo>
                  <a:pt x="5055072" y="0"/>
                </a:lnTo>
                <a:lnTo>
                  <a:pt x="5055072" y="4213134"/>
                </a:lnTo>
                <a:lnTo>
                  <a:pt x="0" y="4213134"/>
                </a:lnTo>
                <a:lnTo>
                  <a:pt x="0" y="0"/>
                </a:lnTo>
                <a:close/>
              </a:path>
            </a:pathLst>
          </a:custGeom>
          <a:blipFill>
            <a:blip r:embed="rId4"/>
            <a:stretch>
              <a:fillRect l="-93824"/>
            </a:stretch>
          </a:blipFill>
        </p:spPr>
        <p:txBody>
          <a:bodyPr/>
          <a:lstStyle/>
          <a:p>
            <a:endParaRPr lang="en-US"/>
          </a:p>
        </p:txBody>
      </p:sp>
      <p:sp>
        <p:nvSpPr>
          <p:cNvPr id="4" name="Freeform 4"/>
          <p:cNvSpPr/>
          <p:nvPr/>
        </p:nvSpPr>
        <p:spPr>
          <a:xfrm>
            <a:off x="12853726" y="786213"/>
            <a:ext cx="5055072" cy="4432999"/>
          </a:xfrm>
          <a:custGeom>
            <a:avLst/>
            <a:gdLst/>
            <a:ahLst/>
            <a:cxnLst/>
            <a:rect l="l" t="t" r="r" b="b"/>
            <a:pathLst>
              <a:path w="5055072" h="4432999">
                <a:moveTo>
                  <a:pt x="0" y="0"/>
                </a:moveTo>
                <a:lnTo>
                  <a:pt x="5055072" y="0"/>
                </a:lnTo>
                <a:lnTo>
                  <a:pt x="5055072" y="4432998"/>
                </a:lnTo>
                <a:lnTo>
                  <a:pt x="0" y="4432998"/>
                </a:lnTo>
                <a:lnTo>
                  <a:pt x="0" y="0"/>
                </a:lnTo>
                <a:close/>
              </a:path>
            </a:pathLst>
          </a:custGeom>
          <a:blipFill>
            <a:blip r:embed="rId4"/>
            <a:stretch>
              <a:fillRect r="-104143"/>
            </a:stretch>
          </a:blipFill>
        </p:spPr>
        <p:txBody>
          <a:bodyPr/>
          <a:lstStyle/>
          <a:p>
            <a:endParaRPr lang="en-US"/>
          </a:p>
        </p:txBody>
      </p:sp>
      <p:sp>
        <p:nvSpPr>
          <p:cNvPr id="5" name="TextBox 5"/>
          <p:cNvSpPr txBox="1"/>
          <p:nvPr/>
        </p:nvSpPr>
        <p:spPr>
          <a:xfrm>
            <a:off x="669269" y="2128520"/>
            <a:ext cx="11930496" cy="7698740"/>
          </a:xfrm>
          <a:prstGeom prst="rect">
            <a:avLst/>
          </a:prstGeom>
        </p:spPr>
        <p:txBody>
          <a:bodyPr lIns="0" tIns="0" rIns="0" bIns="0" rtlCol="0" anchor="t">
            <a:spAutoFit/>
          </a:bodyPr>
          <a:lstStyle/>
          <a:p>
            <a:pPr algn="l">
              <a:lnSpc>
                <a:spcPts val="4060"/>
              </a:lnSpc>
            </a:pPr>
            <a:r>
              <a:rPr lang="en-US" sz="2900">
                <a:solidFill>
                  <a:srgbClr val="68C5FA"/>
                </a:solidFill>
                <a:latin typeface="Open Sans"/>
                <a:ea typeface="Open Sans"/>
                <a:cs typeface="Open Sans"/>
                <a:sym typeface="Open Sans"/>
              </a:rPr>
              <a:t>The comparison of population data before and after Winsorization highlights the effectiveness of this technique in mitigating the influence of extreme values. Initially, the distribution was heavily right-skewed, with numerous large outliers pulling the median downward and distorting the overall spread. After applying 10% Winsorization, these extreme values were capped at the 10th and 90th percentiles, substantially reducing visible outliers and producing a more balanced, less skewed distribution. The adjustment also brought the median closer to the box center, reflecting improved symmetry, and lowered the apparent maximum value in line with the capping threshold. Overall, Winsorization transformed the data into a more robust form by limiting the disproportionate impact of extreme values, making it more suitable for statistical analysis and modeling while still preserving the underlying structure of the population distribution.</a:t>
            </a:r>
          </a:p>
        </p:txBody>
      </p:sp>
      <p:sp>
        <p:nvSpPr>
          <p:cNvPr id="6" name="TextBox 6"/>
          <p:cNvSpPr txBox="1"/>
          <p:nvPr/>
        </p:nvSpPr>
        <p:spPr>
          <a:xfrm>
            <a:off x="1615455" y="1111272"/>
            <a:ext cx="10984310" cy="356235"/>
          </a:xfrm>
          <a:prstGeom prst="rect">
            <a:avLst/>
          </a:prstGeom>
        </p:spPr>
        <p:txBody>
          <a:bodyPr lIns="0" tIns="0" rIns="0" bIns="0" rtlCol="0" anchor="t">
            <a:spAutoFit/>
          </a:bodyPr>
          <a:lstStyle/>
          <a:p>
            <a:pPr algn="ctr">
              <a:lnSpc>
                <a:spcPts val="2939"/>
              </a:lnSpc>
              <a:spcBef>
                <a:spcPct val="0"/>
              </a:spcBef>
            </a:pPr>
            <a:r>
              <a:rPr lang="en-US" sz="2099" b="1">
                <a:solidFill>
                  <a:srgbClr val="FFFFFF"/>
                </a:solidFill>
                <a:latin typeface="Open Sans Bold"/>
                <a:ea typeface="Open Sans Bold"/>
                <a:cs typeface="Open Sans Bold"/>
                <a:sym typeface="Open Sans Bold"/>
              </a:rPr>
              <a:t>FEATURE COMPARISON (BEFORE AND AFTER OUTLIER HANDLING): Boxplot Subplots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flipH="1">
            <a:off x="15299250" y="0"/>
            <a:ext cx="2988750" cy="1979530"/>
          </a:xfrm>
          <a:custGeom>
            <a:avLst/>
            <a:gdLst/>
            <a:ahLst/>
            <a:cxnLst/>
            <a:rect l="l" t="t" r="r" b="b"/>
            <a:pathLst>
              <a:path w="3182320" h="2665193">
                <a:moveTo>
                  <a:pt x="3182320" y="0"/>
                </a:moveTo>
                <a:lnTo>
                  <a:pt x="0" y="0"/>
                </a:lnTo>
                <a:lnTo>
                  <a:pt x="0" y="2665193"/>
                </a:lnTo>
                <a:lnTo>
                  <a:pt x="3182320" y="2665193"/>
                </a:lnTo>
                <a:lnTo>
                  <a:pt x="3182320" y="0"/>
                </a:lnTo>
                <a:close/>
              </a:path>
            </a:pathLst>
          </a:custGeom>
          <a:blipFill>
            <a:blip r:embed="rId2">
              <a:extLst>
                <a:ext uri="{96DAC541-7B7A-43D3-8B79-37D633B846F1}">
                  <asvg:svgBlip xmlns:asvg="http://schemas.microsoft.com/office/drawing/2016/SVG/main" r:embed="rId3"/>
                </a:ext>
              </a:extLst>
            </a:blip>
            <a:stretch>
              <a:fillRect l="-6477" t="-34638"/>
            </a:stretch>
          </a:blipFill>
        </p:spPr>
        <p:txBody>
          <a:bodyPr/>
          <a:lstStyle/>
          <a:p>
            <a:endParaRPr lang="en-US"/>
          </a:p>
        </p:txBody>
      </p:sp>
      <p:sp>
        <p:nvSpPr>
          <p:cNvPr id="3" name="Freeform 3"/>
          <p:cNvSpPr/>
          <p:nvPr/>
        </p:nvSpPr>
        <p:spPr>
          <a:xfrm flipH="1" flipV="1">
            <a:off x="-2" y="36328"/>
            <a:ext cx="2176543" cy="839972"/>
          </a:xfrm>
          <a:custGeom>
            <a:avLst/>
            <a:gdLst/>
            <a:ahLst/>
            <a:cxnLst/>
            <a:rect l="l" t="t" r="r" b="b"/>
            <a:pathLst>
              <a:path w="3067695" h="1023843">
                <a:moveTo>
                  <a:pt x="3067695" y="1023843"/>
                </a:moveTo>
                <a:lnTo>
                  <a:pt x="0" y="1023843"/>
                </a:lnTo>
                <a:lnTo>
                  <a:pt x="0" y="0"/>
                </a:lnTo>
                <a:lnTo>
                  <a:pt x="3067695" y="0"/>
                </a:lnTo>
                <a:lnTo>
                  <a:pt x="3067695" y="1023843"/>
                </a:lnTo>
                <a:close/>
              </a:path>
            </a:pathLst>
          </a:custGeom>
          <a:blipFill>
            <a:blip r:embed="rId4">
              <a:extLst>
                <a:ext uri="{96DAC541-7B7A-43D3-8B79-37D633B846F1}">
                  <asvg:svgBlip xmlns:asvg="http://schemas.microsoft.com/office/drawing/2016/SVG/main" r:embed="rId5"/>
                </a:ext>
              </a:extLst>
            </a:blip>
            <a:stretch>
              <a:fillRect l="2" r="-40945" b="-21890"/>
            </a:stretch>
          </a:blipFill>
        </p:spPr>
        <p:txBody>
          <a:bodyPr/>
          <a:lstStyle/>
          <a:p>
            <a:endParaRPr lang="en-US"/>
          </a:p>
        </p:txBody>
      </p:sp>
      <p:sp>
        <p:nvSpPr>
          <p:cNvPr id="4" name="Freeform 4"/>
          <p:cNvSpPr/>
          <p:nvPr/>
        </p:nvSpPr>
        <p:spPr>
          <a:xfrm>
            <a:off x="8211969" y="2538655"/>
            <a:ext cx="9690616" cy="6444260"/>
          </a:xfrm>
          <a:custGeom>
            <a:avLst/>
            <a:gdLst/>
            <a:ahLst/>
            <a:cxnLst/>
            <a:rect l="l" t="t" r="r" b="b"/>
            <a:pathLst>
              <a:path w="9690616" h="6444260">
                <a:moveTo>
                  <a:pt x="0" y="0"/>
                </a:moveTo>
                <a:lnTo>
                  <a:pt x="9690616" y="0"/>
                </a:lnTo>
                <a:lnTo>
                  <a:pt x="9690616" y="6444259"/>
                </a:lnTo>
                <a:lnTo>
                  <a:pt x="0" y="6444259"/>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247715" y="1145540"/>
            <a:ext cx="7752063" cy="8112760"/>
          </a:xfrm>
          <a:prstGeom prst="rect">
            <a:avLst/>
          </a:prstGeom>
        </p:spPr>
        <p:txBody>
          <a:bodyPr lIns="0" tIns="0" rIns="0" bIns="0" rtlCol="0" anchor="t">
            <a:spAutoFit/>
          </a:bodyPr>
          <a:lstStyle/>
          <a:p>
            <a:pPr algn="l">
              <a:lnSpc>
                <a:spcPts val="4339"/>
              </a:lnSpc>
            </a:pPr>
            <a:r>
              <a:rPr lang="en-US" sz="3099">
                <a:solidFill>
                  <a:srgbClr val="68C5FA"/>
                </a:solidFill>
                <a:latin typeface="Open Sans"/>
                <a:ea typeface="Open Sans"/>
                <a:cs typeface="Open Sans"/>
                <a:sym typeface="Open Sans"/>
              </a:rPr>
              <a:t>This bar chart presents the top 20 Nigerian states by count, offering a clear view of the states with the highest representation. At this stage, all states are shown in their original form. However, to simplify further analyses, states with fewer than 20 counts were later consolidated into a single category labeled Others, creating a new column called grouped_state while dropping the original state column. This post-visualization adjustment ensures that subsequent analysis and modeling are cleaner, more focused, and less affected by sparsely represented states.</a:t>
            </a:r>
          </a:p>
        </p:txBody>
      </p:sp>
      <p:sp>
        <p:nvSpPr>
          <p:cNvPr id="6" name="TextBox 6"/>
          <p:cNvSpPr txBox="1"/>
          <p:nvPr/>
        </p:nvSpPr>
        <p:spPr>
          <a:xfrm>
            <a:off x="9144000" y="1136015"/>
            <a:ext cx="6801639" cy="481330"/>
          </a:xfrm>
          <a:prstGeom prst="rect">
            <a:avLst/>
          </a:prstGeom>
        </p:spPr>
        <p:txBody>
          <a:bodyPr lIns="0" tIns="0" rIns="0" bIns="0" rtlCol="0" anchor="t">
            <a:spAutoFit/>
          </a:bodyPr>
          <a:lstStyle/>
          <a:p>
            <a:pPr algn="ctr">
              <a:lnSpc>
                <a:spcPts val="3920"/>
              </a:lnSpc>
            </a:pPr>
            <a:r>
              <a:rPr lang="en-US" sz="2800" b="1">
                <a:solidFill>
                  <a:srgbClr val="FFFFFF"/>
                </a:solidFill>
                <a:latin typeface="Open Sans Bold"/>
                <a:ea typeface="Open Sans Bold"/>
                <a:cs typeface="Open Sans Bold"/>
                <a:sym typeface="Open Sans Bold"/>
              </a:rPr>
              <a:t>TOP 20 STATES BY COUNT: Bar Chart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0"/>
            <a:ext cx="2396028" cy="1929755"/>
          </a:xfrm>
          <a:custGeom>
            <a:avLst/>
            <a:gdLst/>
            <a:ahLst/>
            <a:cxnLst/>
            <a:rect l="l" t="t" r="r" b="b"/>
            <a:pathLst>
              <a:path w="2457893" h="2058485">
                <a:moveTo>
                  <a:pt x="0" y="0"/>
                </a:moveTo>
                <a:lnTo>
                  <a:pt x="2457893" y="0"/>
                </a:lnTo>
                <a:lnTo>
                  <a:pt x="2457893" y="2058485"/>
                </a:lnTo>
                <a:lnTo>
                  <a:pt x="0" y="2058485"/>
                </a:lnTo>
                <a:lnTo>
                  <a:pt x="0" y="0"/>
                </a:lnTo>
                <a:close/>
              </a:path>
            </a:pathLst>
          </a:custGeom>
          <a:blipFill>
            <a:blip r:embed="rId2">
              <a:extLst>
                <a:ext uri="{96DAC541-7B7A-43D3-8B79-37D633B846F1}">
                  <asvg:svgBlip xmlns:asvg="http://schemas.microsoft.com/office/drawing/2016/SVG/main" r:embed="rId3"/>
                </a:ext>
              </a:extLst>
            </a:blip>
            <a:stretch>
              <a:fillRect l="-2582" t="-6670" b="-1"/>
            </a:stretch>
          </a:blipFill>
        </p:spPr>
        <p:txBody>
          <a:bodyPr/>
          <a:lstStyle/>
          <a:p>
            <a:endParaRPr lang="en-US"/>
          </a:p>
        </p:txBody>
      </p:sp>
      <p:sp>
        <p:nvSpPr>
          <p:cNvPr id="3" name="Freeform 3"/>
          <p:cNvSpPr/>
          <p:nvPr/>
        </p:nvSpPr>
        <p:spPr>
          <a:xfrm>
            <a:off x="254013" y="3089677"/>
            <a:ext cx="8889987" cy="5800717"/>
          </a:xfrm>
          <a:custGeom>
            <a:avLst/>
            <a:gdLst/>
            <a:ahLst/>
            <a:cxnLst/>
            <a:rect l="l" t="t" r="r" b="b"/>
            <a:pathLst>
              <a:path w="8889987" h="5800717">
                <a:moveTo>
                  <a:pt x="0" y="0"/>
                </a:moveTo>
                <a:lnTo>
                  <a:pt x="8889987" y="0"/>
                </a:lnTo>
                <a:lnTo>
                  <a:pt x="8889987" y="5800717"/>
                </a:lnTo>
                <a:lnTo>
                  <a:pt x="0" y="580071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9382502" y="291465"/>
            <a:ext cx="8915023" cy="9513570"/>
          </a:xfrm>
          <a:prstGeom prst="rect">
            <a:avLst/>
          </a:prstGeom>
        </p:spPr>
        <p:txBody>
          <a:bodyPr lIns="0" tIns="0" rIns="0" bIns="0" rtlCol="0" anchor="t">
            <a:spAutoFit/>
          </a:bodyPr>
          <a:lstStyle/>
          <a:p>
            <a:pPr marL="582932" lvl="1" indent="-291466" algn="l">
              <a:lnSpc>
                <a:spcPts val="3780"/>
              </a:lnSpc>
              <a:buFont typeface="Arial"/>
              <a:buChar char="•"/>
            </a:pPr>
            <a:r>
              <a:rPr lang="en-US" sz="2700">
                <a:solidFill>
                  <a:srgbClr val="68C5FA"/>
                </a:solidFill>
                <a:latin typeface="Open Sans"/>
                <a:ea typeface="Open Sans"/>
                <a:cs typeface="Open Sans"/>
                <a:sym typeface="Open Sans"/>
              </a:rPr>
              <a:t>Population Density: Strongly right-skewed; most LGAs are sparsely populated with few very dense hotspots.</a:t>
            </a:r>
          </a:p>
          <a:p>
            <a:pPr marL="582932" lvl="1" indent="-291466" algn="l">
              <a:lnSpc>
                <a:spcPts val="3780"/>
              </a:lnSpc>
              <a:buFont typeface="Arial"/>
              <a:buChar char="•"/>
            </a:pPr>
            <a:r>
              <a:rPr lang="en-US" sz="2700">
                <a:solidFill>
                  <a:srgbClr val="68C5FA"/>
                </a:solidFill>
                <a:latin typeface="Open Sans"/>
                <a:ea typeface="Open Sans"/>
                <a:cs typeface="Open Sans"/>
                <a:sym typeface="Open Sans"/>
              </a:rPr>
              <a:t>Safe/Unsafe Ratios: Concentrated near zero, indicating limited safe water coverage relative to population in most LGAs.</a:t>
            </a:r>
          </a:p>
          <a:p>
            <a:pPr marL="582932" lvl="1" indent="-291466" algn="l">
              <a:lnSpc>
                <a:spcPts val="3780"/>
              </a:lnSpc>
              <a:buFont typeface="Arial"/>
              <a:buChar char="•"/>
            </a:pPr>
            <a:r>
              <a:rPr lang="en-US" sz="2700">
                <a:solidFill>
                  <a:srgbClr val="68C5FA"/>
                </a:solidFill>
                <a:latin typeface="Open Sans"/>
                <a:ea typeface="Open Sans"/>
                <a:cs typeface="Open Sans"/>
                <a:sym typeface="Open Sans"/>
              </a:rPr>
              <a:t>Water Diversity: Peaks at 2–4, showing communities typically rely on multiple water sources rather than one.</a:t>
            </a:r>
          </a:p>
          <a:p>
            <a:pPr marL="582932" lvl="1" indent="-291466" algn="l">
              <a:lnSpc>
                <a:spcPts val="3780"/>
              </a:lnSpc>
              <a:buFont typeface="Arial"/>
              <a:buChar char="•"/>
            </a:pPr>
            <a:r>
              <a:rPr lang="en-US" sz="2700">
                <a:solidFill>
                  <a:srgbClr val="68C5FA"/>
                </a:solidFill>
                <a:latin typeface="Open Sans"/>
                <a:ea typeface="Open Sans"/>
                <a:cs typeface="Open Sans"/>
                <a:sym typeface="Open Sans"/>
              </a:rPr>
              <a:t>Climate Stress &amp; Accessibility: Right-skewed; most areas face low stress/poor access, with a few extreme outliers.</a:t>
            </a:r>
          </a:p>
          <a:p>
            <a:pPr marL="582932" lvl="1" indent="-291466" algn="l">
              <a:lnSpc>
                <a:spcPts val="3780"/>
              </a:lnSpc>
              <a:buFont typeface="Arial"/>
              <a:buChar char="•"/>
            </a:pPr>
            <a:r>
              <a:rPr lang="en-US" sz="2700">
                <a:solidFill>
                  <a:srgbClr val="68C5FA"/>
                </a:solidFill>
                <a:latin typeface="Open Sans"/>
                <a:ea typeface="Open Sans"/>
                <a:cs typeface="Open Sans"/>
                <a:sym typeface="Open Sans"/>
              </a:rPr>
              <a:t>Compactness: More normally distributed, but with outliers above 60 indicating irregular boundaries.</a:t>
            </a:r>
          </a:p>
          <a:p>
            <a:pPr algn="l">
              <a:lnSpc>
                <a:spcPts val="3780"/>
              </a:lnSpc>
            </a:pPr>
            <a:endParaRPr lang="en-US" sz="2700">
              <a:solidFill>
                <a:srgbClr val="68C5FA"/>
              </a:solidFill>
              <a:latin typeface="Open Sans"/>
              <a:ea typeface="Open Sans"/>
              <a:cs typeface="Open Sans"/>
              <a:sym typeface="Open Sans"/>
            </a:endParaRPr>
          </a:p>
          <a:p>
            <a:pPr algn="l">
              <a:lnSpc>
                <a:spcPts val="3780"/>
              </a:lnSpc>
            </a:pPr>
            <a:r>
              <a:rPr lang="en-US" sz="2700" b="1">
                <a:solidFill>
                  <a:srgbClr val="68C5FA"/>
                </a:solidFill>
                <a:latin typeface="Open Sans Bold"/>
                <a:ea typeface="Open Sans Bold"/>
                <a:cs typeface="Open Sans Bold"/>
                <a:sym typeface="Open Sans Bold"/>
              </a:rPr>
              <a:t>Key Takeaway:</a:t>
            </a:r>
          </a:p>
          <a:p>
            <a:pPr algn="l">
              <a:lnSpc>
                <a:spcPts val="3780"/>
              </a:lnSpc>
            </a:pPr>
            <a:r>
              <a:rPr lang="en-US" sz="2700">
                <a:solidFill>
                  <a:srgbClr val="68C5FA"/>
                </a:solidFill>
                <a:latin typeface="Open Sans"/>
                <a:ea typeface="Open Sans"/>
                <a:cs typeface="Open Sans"/>
                <a:sym typeface="Open Sans"/>
              </a:rPr>
              <a:t>Most engineered features are highly skewed, requiring scaling/normalization before modeling. They also highlight disparities - a few regions dominate while many lag behind.</a:t>
            </a:r>
          </a:p>
        </p:txBody>
      </p:sp>
      <p:sp>
        <p:nvSpPr>
          <p:cNvPr id="5" name="TextBox 5"/>
          <p:cNvSpPr txBox="1"/>
          <p:nvPr/>
        </p:nvSpPr>
        <p:spPr>
          <a:xfrm>
            <a:off x="1755136" y="1920230"/>
            <a:ext cx="5887740" cy="375285"/>
          </a:xfrm>
          <a:prstGeom prst="rect">
            <a:avLst/>
          </a:prstGeom>
        </p:spPr>
        <p:txBody>
          <a:bodyPr lIns="0" tIns="0" rIns="0" bIns="0" rtlCol="0" anchor="t">
            <a:spAutoFit/>
          </a:bodyPr>
          <a:lstStyle/>
          <a:p>
            <a:pPr algn="ctr">
              <a:lnSpc>
                <a:spcPts val="3000"/>
              </a:lnSpc>
              <a:spcBef>
                <a:spcPct val="0"/>
              </a:spcBef>
            </a:pPr>
            <a:r>
              <a:rPr lang="en-US" sz="2400" b="1" spc="-60">
                <a:solidFill>
                  <a:srgbClr val="FFFFFF"/>
                </a:solidFill>
                <a:latin typeface="Canva Sans Bold"/>
                <a:ea typeface="Canva Sans Bold"/>
                <a:cs typeface="Canva Sans Bold"/>
                <a:sym typeface="Canva Sans Bold"/>
              </a:rPr>
              <a:t>ENGINEERED FEATURES DISTRIBUTIONS: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TotalTime>
  <Words>3073</Words>
  <Application>Microsoft Office PowerPoint</Application>
  <PresentationFormat>Custom</PresentationFormat>
  <Paragraphs>365</Paragraphs>
  <Slides>22</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Canva Sans</vt:lpstr>
      <vt:lpstr>Arial</vt:lpstr>
      <vt:lpstr>Gotham Heavy</vt:lpstr>
      <vt:lpstr>Open Sans</vt:lpstr>
      <vt:lpstr>Canva Sans Bold</vt:lpstr>
      <vt:lpstr>Open Sans Medium</vt:lpstr>
      <vt:lpstr>Narkisim</vt:lpstr>
      <vt:lpstr>Montserrat</vt:lpstr>
      <vt:lpstr>Calibri</vt:lpstr>
      <vt:lpstr>Open Sans Semi-Bold</vt:lpstr>
      <vt:lpstr>Montserrat Bold</vt:lpstr>
      <vt:lpstr>Gotham Bold</vt:lpstr>
      <vt:lpstr>Aptos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Supply &amp; Energy Usage Analysis in African Regions</dc:title>
  <dc:creator>HP</dc:creator>
  <cp:lastModifiedBy>benedict ogutu</cp:lastModifiedBy>
  <cp:revision>4</cp:revision>
  <dcterms:created xsi:type="dcterms:W3CDTF">2006-08-16T00:00:00Z</dcterms:created>
  <dcterms:modified xsi:type="dcterms:W3CDTF">2025-08-30T08:37:48Z</dcterms:modified>
  <dc:identifier>DAGxWfJUY-k</dc:identifier>
</cp:coreProperties>
</file>